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29"/>
  </p:notesMasterIdLst>
  <p:handoutMasterIdLst>
    <p:handoutMasterId r:id="rId30"/>
  </p:handoutMasterIdLst>
  <p:sldIdLst>
    <p:sldId id="259" r:id="rId3"/>
    <p:sldId id="449" r:id="rId4"/>
    <p:sldId id="390" r:id="rId5"/>
    <p:sldId id="392" r:id="rId6"/>
    <p:sldId id="427" r:id="rId7"/>
    <p:sldId id="421" r:id="rId8"/>
    <p:sldId id="424" r:id="rId9"/>
    <p:sldId id="448" r:id="rId10"/>
    <p:sldId id="364" r:id="rId11"/>
    <p:sldId id="429" r:id="rId12"/>
    <p:sldId id="430" r:id="rId13"/>
    <p:sldId id="431" r:id="rId14"/>
    <p:sldId id="366" r:id="rId15"/>
    <p:sldId id="444" r:id="rId16"/>
    <p:sldId id="435" r:id="rId17"/>
    <p:sldId id="436" r:id="rId18"/>
    <p:sldId id="447" r:id="rId19"/>
    <p:sldId id="308" r:id="rId20"/>
    <p:sldId id="442" r:id="rId21"/>
    <p:sldId id="443" r:id="rId22"/>
    <p:sldId id="439" r:id="rId23"/>
    <p:sldId id="339" r:id="rId24"/>
    <p:sldId id="382" r:id="rId25"/>
    <p:sldId id="440" r:id="rId26"/>
    <p:sldId id="441" r:id="rId27"/>
    <p:sldId id="277" r:id="rId2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449"/>
            <p14:sldId id="390"/>
            <p14:sldId id="392"/>
            <p14:sldId id="427"/>
            <p14:sldId id="421"/>
            <p14:sldId id="424"/>
            <p14:sldId id="448"/>
            <p14:sldId id="364"/>
            <p14:sldId id="429"/>
            <p14:sldId id="430"/>
            <p14:sldId id="431"/>
            <p14:sldId id="366"/>
            <p14:sldId id="444"/>
            <p14:sldId id="435"/>
            <p14:sldId id="436"/>
            <p14:sldId id="447"/>
            <p14:sldId id="308"/>
            <p14:sldId id="442"/>
            <p14:sldId id="443"/>
            <p14:sldId id="439"/>
            <p14:sldId id="339"/>
            <p14:sldId id="382"/>
            <p14:sldId id="440"/>
            <p14:sldId id="441"/>
            <p14:sldId id="277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CCFFCC"/>
    <a:srgbClr val="CCECFF"/>
    <a:srgbClr val="FFFF99"/>
    <a:srgbClr val="CCFFFF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5" autoAdjust="0"/>
    <p:restoredTop sz="83977" autoAdjust="0"/>
  </p:normalViewPr>
  <p:slideViewPr>
    <p:cSldViewPr snapToGrid="0">
      <p:cViewPr>
        <p:scale>
          <a:sx n="100" d="100"/>
          <a:sy n="100" d="100"/>
        </p:scale>
        <p:origin x="-50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144" y="-96"/>
      </p:cViewPr>
      <p:guideLst>
        <p:guide orient="horz" pos="2880"/>
        <p:guide orient="horz" pos="3127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Общее число проведенных проверок за 2022 год</a:t>
            </a:r>
            <a:r>
              <a:rPr lang="ru-RU" b="1" baseline="0" dirty="0" smtClean="0"/>
              <a:t> </a:t>
            </a:r>
            <a:r>
              <a:rPr lang="ru-RU" dirty="0" smtClean="0"/>
              <a:t>-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2146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102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108565762304109"/>
          <c:w val="1"/>
          <c:h val="0.693262423834380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ngle"/>
              <a:contourClr>
                <a:srgbClr val="000000"/>
              </a:contourClr>
            </a:sp3d>
          </c:spPr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EC-4D65-9789-762527CBCB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EC-4D65-9789-762527CBCB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DEC-4D65-9789-762527CBCB7C}"/>
              </c:ext>
            </c:extLst>
          </c:dPt>
          <c:dPt>
            <c:idx val="3"/>
            <c:bubble3D val="0"/>
            <c:explosion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DEC-4D65-9789-762527CBCB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DEC-4D65-9789-762527CBCB7C}"/>
              </c:ext>
            </c:extLst>
          </c:dPt>
          <c:dLbls>
            <c:dLbl>
              <c:idx val="0"/>
              <c:layout>
                <c:manualLayout>
                  <c:x val="1.2789473470558302E-3"/>
                  <c:y val="-0.109374488497365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404862531069275E-2"/>
                  <c:y val="-4.3911588751144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5022884226849349E-2"/>
                  <c:y val="-7.6634485931557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7470248833581391E-3"/>
                  <c:y val="-0.11671505819517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5"/>
                <c:pt idx="0">
                  <c:v>Внеплановые проверки</c:v>
                </c:pt>
                <c:pt idx="1">
                  <c:v>Внеплановые проверки при лицензировании и регистрации </c:v>
                </c:pt>
                <c:pt idx="2">
                  <c:v>Проверки по стройнадзору</c:v>
                </c:pt>
                <c:pt idx="3">
                  <c:v>Постоянный надзор </c:v>
                </c:pt>
                <c:pt idx="4">
                  <c:v>Плановые проверки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25</c:v>
                </c:pt>
                <c:pt idx="1">
                  <c:v>137</c:v>
                </c:pt>
                <c:pt idx="2">
                  <c:v>8</c:v>
                </c:pt>
                <c:pt idx="3">
                  <c:v>1869</c:v>
                </c:pt>
                <c:pt idx="4">
                  <c:v>107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DEC-4D65-9789-762527CBCB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"/>
          <c:y val="0.14958364607188096"/>
          <c:w val="0.31070098779340749"/>
          <c:h val="0.79720385932884952"/>
        </c:manualLayout>
      </c:layout>
      <c:overlay val="0"/>
      <c:txPr>
        <a:bodyPr rot="0" vert="horz"/>
        <a:lstStyle/>
        <a:p>
          <a:pPr>
            <a:defRPr sz="1100" baseline="0"/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1">
          <a:shade val="95000"/>
          <a:satMod val="105000"/>
        </a:schemeClr>
      </a:solidFill>
      <a:beve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971121051025552E-2"/>
          <c:y val="4.2704778883492438E-2"/>
          <c:w val="0.54574353645887808"/>
          <c:h val="0.8037032150823297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8575">
              <a:noFill/>
            </a:ln>
            <a:effectLst>
              <a:innerShdw blurRad="609600" dist="520700" dir="14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65100" h="146050" prst="angle"/>
              <a:bevelB w="165100" prst="coolSlant"/>
              <a:contourClr>
                <a:srgbClr val="000000"/>
              </a:contourClr>
            </a:sp3d>
          </c:spPr>
          <c:explosion val="25"/>
          <c:dPt>
            <c:idx val="0"/>
            <c:bubble3D val="0"/>
            <c:explosion val="42"/>
            <c:spPr>
              <a:solidFill>
                <a:schemeClr val="accent1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41"/>
            <c:spPr>
              <a:solidFill>
                <a:schemeClr val="accent2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48"/>
            <c:spPr>
              <a:solidFill>
                <a:schemeClr val="accent3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4"/>
            <c:bubble3D val="0"/>
            <c:explosion val="30"/>
            <c:spPr>
              <a:solidFill>
                <a:schemeClr val="accent5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7"/>
            <c:bubble3D val="0"/>
            <c:explosion val="34"/>
          </c:dPt>
          <c:dLbls>
            <c:dLbl>
              <c:idx val="0"/>
              <c:layout>
                <c:manualLayout>
                  <c:x val="3.3209155067069726E-3"/>
                  <c:y val="-0.12379952447810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3495860031537089E-2"/>
                  <c:y val="-5.49686401001542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412627209451692E-3"/>
                  <c:y val="-3.4246325979714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4165385346355363E-2"/>
                  <c:y val="1.1312582539573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41054107879369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055252021946297"/>
                  <c:y val="-0.31453853295211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9834109823115433E-2"/>
                  <c:y val="-1.1977596799945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атомные станции</c:v>
                </c:pt>
                <c:pt idx="1">
                  <c:v>исследовательские ядерные реакторы</c:v>
                </c:pt>
                <c:pt idx="2">
                  <c:v>радиационно опасные объекты</c:v>
                </c:pt>
                <c:pt idx="3">
                  <c:v>предприятия топливного цикла</c:v>
                </c:pt>
                <c:pt idx="4">
                  <c:v>суда и иные плав средства с ЯР</c:v>
                </c:pt>
                <c:pt idx="5">
                  <c:v>конструирование и изготовление оборудования</c:v>
                </c:pt>
                <c:pt idx="6">
                  <c:v>сооружение (строительтство) объектов ИАЭ</c:v>
                </c:pt>
                <c:pt idx="7">
                  <c:v>учет и контроль ЯМ.РВ, физическая защита ЯУ, РВиРАО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40</c:v>
                </c:pt>
                <c:pt idx="1">
                  <c:v>9</c:v>
                </c:pt>
                <c:pt idx="2">
                  <c:v>80</c:v>
                </c:pt>
                <c:pt idx="3">
                  <c:v>15</c:v>
                </c:pt>
                <c:pt idx="4">
                  <c:v>10</c:v>
                </c:pt>
                <c:pt idx="5">
                  <c:v>3</c:v>
                </c:pt>
                <c:pt idx="6">
                  <c:v>302</c:v>
                </c:pt>
                <c:pt idx="7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  <a:sp3d/>
      </c:spPr>
    </c:plotArea>
    <c:legend>
      <c:legendPos val="r"/>
      <c:layout>
        <c:manualLayout>
          <c:xMode val="edge"/>
          <c:yMode val="edge"/>
          <c:x val="0.66303093186059814"/>
          <c:y val="2.1718807895143251E-2"/>
          <c:w val="0.32755906659206174"/>
          <c:h val="0.949104829148587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680403424708734E-2"/>
          <c:y val="0.23601516493630334"/>
          <c:w val="0.61448592432819105"/>
          <c:h val="0.714672814131763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Проведено проверок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1752</c:v>
                </c:pt>
                <c:pt idx="1">
                  <c:v>1981</c:v>
                </c:pt>
                <c:pt idx="2">
                  <c:v>2146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Выявлено нарушений при строительстве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Лист1!$A$2:$A$5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Выявлено нарушений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355</c:v>
                </c:pt>
                <c:pt idx="1">
                  <c:v>668</c:v>
                </c:pt>
                <c:pt idx="2">
                  <c:v>518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4773120"/>
        <c:axId val="63310656"/>
        <c:axId val="0"/>
      </c:bar3DChart>
      <c:catAx>
        <c:axId val="144773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3310656"/>
        <c:crosses val="autoZero"/>
        <c:auto val="0"/>
        <c:lblAlgn val="ctr"/>
        <c:lblOffset val="100"/>
        <c:noMultiLvlLbl val="0"/>
      </c:catAx>
      <c:valAx>
        <c:axId val="63310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773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08326446113035"/>
          <c:y val="2.6130878673254369E-2"/>
          <c:w val="0.28076589051081041"/>
          <c:h val="0.969139830869008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штрафов на юридических лиц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1340</c:v>
                </c:pt>
                <c:pt idx="1">
                  <c:v>4710</c:v>
                </c:pt>
                <c:pt idx="2">
                  <c:v>5555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 штрафов на должностных лиц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465</c:v>
                </c:pt>
                <c:pt idx="1">
                  <c:v>350</c:v>
                </c:pt>
                <c:pt idx="2">
                  <c:v>195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Предупреждено должностных лиц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96896"/>
        <c:axId val="63312384"/>
        <c:axId val="0"/>
      </c:bar3DChart>
      <c:catAx>
        <c:axId val="145296896"/>
        <c:scaling>
          <c:orientation val="minMax"/>
        </c:scaling>
        <c:delete val="1"/>
        <c:axPos val="b"/>
        <c:majorGridlines/>
        <c:numFmt formatCode="General" sourceLinked="1"/>
        <c:majorTickMark val="none"/>
        <c:minorTickMark val="none"/>
        <c:tickLblPos val="nextTo"/>
        <c:crossAx val="63312384"/>
        <c:crosses val="autoZero"/>
        <c:auto val="1"/>
        <c:lblAlgn val="ctr"/>
        <c:lblOffset val="100"/>
        <c:noMultiLvlLbl val="0"/>
      </c:catAx>
      <c:valAx>
        <c:axId val="63312384"/>
        <c:scaling>
          <c:orientation val="minMax"/>
        </c:scaling>
        <c:delete val="0"/>
        <c:axPos val="r"/>
        <c:majorGridlines/>
        <c:numFmt formatCode="General" sourceLinked="1"/>
        <c:majorTickMark val="none"/>
        <c:minorTickMark val="none"/>
        <c:tickLblPos val="nextTo"/>
        <c:crossAx val="145296896"/>
        <c:crosses val="max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40"/>
      <c:rAngAx val="1"/>
    </c:view3D>
    <c:floor>
      <c:thickness val="0"/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599714924662461"/>
          <c:y val="0.19116796676507714"/>
          <c:w val="0.84400285075337544"/>
          <c:h val="0.6695881370642712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Лицензии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6.1524171732856577E-2"/>
                  <c:y val="-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9473366008428001E-2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1816725446193007E-2"/>
                  <c:y val="1.6739943284991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137</c:v>
                </c:pt>
                <c:pt idx="1">
                  <c:v>135</c:v>
                </c:pt>
                <c:pt idx="2">
                  <c:v>130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Регистрация организаций 4-5 категории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20</c:v>
                </c:pt>
                <c:pt idx="1">
                  <c:v>9</c:v>
                </c:pt>
                <c:pt idx="2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Разрешения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9219337386285263E-2"/>
                  <c:y val="-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9473366008428001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76765889061422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603</c:v>
                </c:pt>
                <c:pt idx="1">
                  <c:v>712</c:v>
                </c:pt>
                <c:pt idx="2">
                  <c:v>1010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ПДВ ДС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1016114488571037E-2"/>
                  <c:y val="-2.475358488433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51177259374281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6914503039713935E-2"/>
                  <c:y val="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156"/>
        <c:shape val="cylinder"/>
        <c:axId val="154145792"/>
        <c:axId val="81111296"/>
        <c:axId val="0"/>
      </c:bar3DChart>
      <c:catAx>
        <c:axId val="15414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111296"/>
        <c:crosses val="autoZero"/>
        <c:auto val="1"/>
        <c:lblAlgn val="ctr"/>
        <c:lblOffset val="100"/>
        <c:noMultiLvlLbl val="0"/>
      </c:catAx>
      <c:valAx>
        <c:axId val="81111296"/>
        <c:scaling>
          <c:orientation val="minMax"/>
          <c:max val="1200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145792"/>
        <c:crosses val="autoZero"/>
        <c:crossBetween val="between"/>
        <c:majorUnit val="100"/>
        <c:minorUnit val="50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0.87427</cdr:x>
      <cdr:y>0.08808</cdr:y>
    </cdr:from>
    <cdr:to>
      <cdr:x>1</cdr:x>
      <cdr:y>0.34205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22876" y="3171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0.87427</cdr:x>
      <cdr:y>0.08808</cdr:y>
    </cdr:from>
    <cdr:to>
      <cdr:x>1</cdr:x>
      <cdr:y>0.34205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22876" y="3171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21.04.2023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078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12.04.2023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31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в черно-белом режиме или в оттенках серого. Выполните пробную печать, чтобы убедиться в сохранении разницы между цветами при печати в черно-белом режиме или в оттенках серого.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79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2453E-B760-4EF5-BEB8-8469945E082C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542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dirty="0" smtClean="0"/>
              <a:t>Microsoft </a:t>
            </a:r>
            <a:r>
              <a:rPr lang="ru-RU" b="1" dirty="0" smtClean="0"/>
              <a:t>Инженерное мастерство</a:t>
            </a:r>
            <a:endParaRPr lang="ru-RU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dirty="0" smtClean="0"/>
              <a:t>Конфиденциальная информация Майкрософт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ru-RU" smtClean="0"/>
              <a:pPr/>
              <a:t>26</a:t>
            </a:fld>
            <a:endParaRPr lang="ru-RU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488950"/>
            <a:ext cx="4962525" cy="3722688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87" y="4483601"/>
            <a:ext cx="6206573" cy="4944672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8040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 dirty="0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 dirty="0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+mn-lt"/>
              </a:defRPr>
            </a:lvl1pPr>
            <a:lvl2pPr latinLnBrk="0">
              <a:defRPr lang="ru-RU" sz="2800">
                <a:latin typeface="+mn-lt"/>
              </a:defRPr>
            </a:lvl2pPr>
            <a:lvl3pPr latinLnBrk="0">
              <a:defRPr lang="ru-RU" sz="2400">
                <a:latin typeface="+mn-lt"/>
              </a:defRPr>
            </a:lvl3pPr>
            <a:lvl4pPr latinLnBrk="0">
              <a:defRPr lang="ru-RU" sz="2400">
                <a:latin typeface="+mn-lt"/>
              </a:defRPr>
            </a:lvl4pPr>
            <a:lvl5pPr latinLnBrk="0">
              <a:defRPr lang="ru-RU" sz="2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mailto:sevkav@gosnadzor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331640" y="1556792"/>
            <a:ext cx="7674650" cy="1699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b="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ru-RU" alt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Об итогах работы  Северо-Европейского </a:t>
            </a:r>
            <a:r>
              <a:rPr lang="ru-RU" altLang="ru-RU" sz="2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МТУ по надзору за ЯРБ Ростехнадзора </a:t>
            </a:r>
          </a:p>
          <a:p>
            <a:pPr algn="ctr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ru-RU" alt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в 2022 году</a:t>
            </a:r>
            <a:endParaRPr lang="ru-RU" altLang="ru-RU" sz="2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3" y="4653137"/>
            <a:ext cx="53640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Луковников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Сергей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Владимирович</a:t>
            </a:r>
          </a:p>
          <a:p>
            <a:pPr algn="ctr">
              <a:defRPr/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И.о.руководителя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Северо-Европейского межрегионального территориального  управления по надзору за ядерной и радиационной безопасностью Ростехнадзора</a:t>
            </a:r>
            <a:endParaRPr lang="ru-RU" sz="1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182" y="-51299"/>
            <a:ext cx="1641059" cy="17521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07704" y="185999"/>
            <a:ext cx="590465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400" b="1" dirty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ФЕДЕРАЛЬНАЯ </a:t>
            </a:r>
            <a:r>
              <a:rPr kumimoji="1" lang="ru-RU" sz="1400" b="1" cap="all" dirty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СЛУЖБА по экологическому,  технологическому и атомному </a:t>
            </a:r>
            <a:r>
              <a:rPr kumimoji="1" lang="ru-RU" sz="1400" b="1" cap="all" dirty="0" smtClean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надзору</a:t>
            </a:r>
          </a:p>
          <a:p>
            <a:pPr lvl="0" algn="ctr">
              <a:lnSpc>
                <a:spcPct val="90000"/>
              </a:lnSpc>
              <a:defRPr/>
            </a:pPr>
            <a:r>
              <a:rPr kumimoji="1" lang="ru-RU" sz="1400" b="1" cap="all" dirty="0" smtClean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Северо-Европейское межрегиональное территориальное управление по надзору за ядерной и радиационной безопасностью</a:t>
            </a:r>
            <a:endParaRPr kumimoji="1" lang="ru-RU" sz="1400" b="1" cap="all" dirty="0">
              <a:solidFill>
                <a:srgbClr val="9BBB59">
                  <a:lumMod val="50000"/>
                </a:srgbClr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34271" y="6202596"/>
            <a:ext cx="21297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latin typeface="Monotype Corsiva" panose="03010101010201010101" pitchFamily="66" charset="0"/>
              </a:rPr>
              <a:t>Санкт-Петербург </a:t>
            </a:r>
          </a:p>
          <a:p>
            <a:pPr algn="ctr"/>
            <a:r>
              <a:rPr lang="ru-RU" altLang="ru-RU" dirty="0" smtClean="0">
                <a:latin typeface="Monotype Corsiva" panose="03010101010201010101" pitchFamily="66" charset="0"/>
              </a:rPr>
              <a:t>2023</a:t>
            </a:r>
            <a:endParaRPr lang="ru-RU" altLang="ru-RU" dirty="0">
              <a:latin typeface="Monotype Corsiva" panose="03010101010201010101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00391" y="496111"/>
            <a:ext cx="818096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tx2"/>
                </a:solidFill>
              </a:rPr>
              <a:t>К типовым </a:t>
            </a:r>
            <a:r>
              <a:rPr lang="ru-RU" sz="2000" b="1" dirty="0">
                <a:solidFill>
                  <a:schemeClr val="tx2"/>
                </a:solidFill>
              </a:rPr>
              <a:t>нарушениям обязательных требований при осуществлении </a:t>
            </a:r>
            <a:r>
              <a:rPr lang="ru-RU" sz="2000" b="1" dirty="0" smtClean="0">
                <a:solidFill>
                  <a:schemeClr val="tx2"/>
                </a:solidFill>
              </a:rPr>
              <a:t>надзора, </a:t>
            </a:r>
            <a:r>
              <a:rPr lang="ru-RU" sz="2000" b="1" dirty="0">
                <a:solidFill>
                  <a:schemeClr val="tx2"/>
                </a:solidFill>
              </a:rPr>
              <a:t>относятся: 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невыполнение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в установленный срок законного предписания федерального органа исполнительной власти, осуществляющего федеральный государственный надзор в области использования атомной энергии (статья 19.5 часть 17 КоАП);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/>
              <a:t>осуществление </a:t>
            </a:r>
            <a:r>
              <a:rPr lang="ru-RU" sz="2000" b="1" dirty="0"/>
              <a:t>предпринимательской деятельности с нарушением требований и условий, предусмотренных специальным разрешением (лицензией) (статья 14.1 часть 3 КоАП</a:t>
            </a:r>
            <a:r>
              <a:rPr lang="ru-RU" sz="2000" b="1" dirty="0" smtClean="0"/>
              <a:t>);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 smtClean="0"/>
              <a:t>нарушения </a:t>
            </a:r>
            <a:r>
              <a:rPr lang="ru-RU" sz="2000" b="1" dirty="0"/>
              <a:t>требований условий действия лицензий в части информирования лицензирующего органа об изменениях в документах (например: изменения в структуре организации и самой Программы обеспечения качества), предоставленных на этапе получения </a:t>
            </a:r>
            <a:r>
              <a:rPr lang="ru-RU" sz="2000" b="1" dirty="0" smtClean="0"/>
              <a:t>лицензии;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47102942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9030" y="194553"/>
            <a:ext cx="822414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900" b="1" dirty="0" smtClean="0"/>
              <a:t>к наиболее типичным нарушениям </a:t>
            </a:r>
            <a:r>
              <a:rPr lang="ru-RU" sz="1900" b="1" dirty="0" err="1" smtClean="0"/>
              <a:t>ФНиП</a:t>
            </a:r>
            <a:r>
              <a:rPr lang="ru-RU" sz="1900" b="1" dirty="0" smtClean="0"/>
              <a:t> относятся нарушения «Требований к программам обеспечения качества для объектов использования атомной энергии», НП-090-11 в части соблюдения установленных требований к обеспечению качества выполнения разрешенных работ;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900" b="1" dirty="0" smtClean="0"/>
              <a:t>нарушения </a:t>
            </a:r>
            <a:r>
              <a:rPr lang="ru-RU" sz="1900" b="1" dirty="0"/>
              <a:t>обязательных требований </a:t>
            </a:r>
            <a:r>
              <a:rPr lang="ru-RU" sz="1900" b="1" dirty="0" smtClean="0"/>
              <a:t>законодательства, норм, правил и условий действия лицензий при сооружении объектов использования атомной энергии.</a:t>
            </a:r>
            <a:endParaRPr lang="ru-RU" sz="1900" b="1" dirty="0"/>
          </a:p>
        </p:txBody>
      </p:sp>
    </p:spTree>
    <p:extLst>
      <p:ext uri="{BB962C8B-B14F-4D97-AF65-F5344CB8AC3E}">
        <p14:creationId xmlns:p14="http://schemas.microsoft.com/office/powerpoint/2010/main" val="2969601783"/>
      </p:ext>
    </p:extLst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368062" cy="365125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936" y="197347"/>
            <a:ext cx="8081227" cy="632480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/>
              <a:t>    	По </a:t>
            </a:r>
            <a:r>
              <a:rPr lang="ru-RU" b="1" dirty="0"/>
              <a:t>итогам проведённых </a:t>
            </a:r>
            <a:r>
              <a:rPr lang="ru-RU" b="1" dirty="0" smtClean="0"/>
              <a:t>проверок в </a:t>
            </a:r>
            <a:r>
              <a:rPr lang="ru-RU" b="1" dirty="0"/>
              <a:t>отношении поднадзорных </a:t>
            </a:r>
            <a:r>
              <a:rPr lang="ru-RU" b="1" dirty="0" smtClean="0"/>
              <a:t>организаций и </a:t>
            </a:r>
            <a:r>
              <a:rPr lang="ru-RU" b="1" dirty="0"/>
              <a:t>иных мероприятий по контролю за соблюдением требований </a:t>
            </a:r>
            <a:r>
              <a:rPr lang="ru-RU" b="1" dirty="0" err="1"/>
              <a:t>ФНиП</a:t>
            </a:r>
            <a:r>
              <a:rPr lang="ru-RU" b="1" dirty="0"/>
              <a:t> в области использования атомной энергии и условий действия лицензий за </a:t>
            </a:r>
            <a:r>
              <a:rPr lang="ru-RU" b="1" dirty="0" smtClean="0"/>
              <a:t>2022 год </a:t>
            </a:r>
            <a:r>
              <a:rPr lang="ru-RU" b="1" dirty="0"/>
              <a:t>по фактам выявленных нарушений </a:t>
            </a:r>
            <a:r>
              <a:rPr lang="ru-RU" b="1" dirty="0" smtClean="0"/>
              <a:t>составлены протоколы </a:t>
            </a:r>
            <a:r>
              <a:rPr lang="ru-RU" b="1" dirty="0"/>
              <a:t>о выявленных нарушениях </a:t>
            </a:r>
            <a:r>
              <a:rPr lang="ru-RU" b="1" dirty="0" err="1"/>
              <a:t>ФНиП</a:t>
            </a:r>
            <a:r>
              <a:rPr lang="ru-RU" b="1" dirty="0"/>
              <a:t> в области использования атомной энергии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   	По </a:t>
            </a:r>
            <a:r>
              <a:rPr lang="ru-RU" b="1" dirty="0"/>
              <a:t>результатам рассмотрения протоколов уполномоченными должностными лицами вынесены </a:t>
            </a:r>
            <a:r>
              <a:rPr lang="ru-RU" b="1" dirty="0" smtClean="0"/>
              <a:t>постановления</a:t>
            </a:r>
            <a:r>
              <a:rPr lang="ru-RU" b="1" dirty="0"/>
              <a:t>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0000"/>
                </a:solidFill>
              </a:rPr>
              <a:t>О наложении </a:t>
            </a:r>
            <a:r>
              <a:rPr lang="ru-RU" b="1" dirty="0" smtClean="0">
                <a:solidFill>
                  <a:srgbClr val="FF0000"/>
                </a:solidFill>
              </a:rPr>
              <a:t>38 административных штрафов:</a:t>
            </a:r>
            <a:endParaRPr lang="ru-RU" b="1" dirty="0">
              <a:solidFill>
                <a:srgbClr val="FF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На юридических лиц –  </a:t>
            </a:r>
            <a:r>
              <a:rPr lang="ru-RU" b="1" dirty="0" smtClean="0"/>
              <a:t>29 на общую сумму 5555 </a:t>
            </a:r>
            <a:r>
              <a:rPr lang="ru-RU" b="1" dirty="0" err="1" smtClean="0"/>
              <a:t>тыс.руб</a:t>
            </a:r>
            <a:r>
              <a:rPr lang="ru-RU" b="1" dirty="0" smtClean="0"/>
              <a:t>. (</a:t>
            </a:r>
            <a:r>
              <a:rPr lang="ru-RU" b="1" dirty="0"/>
              <a:t>в </a:t>
            </a:r>
            <a:r>
              <a:rPr lang="ru-RU" b="1" dirty="0" smtClean="0"/>
              <a:t>2021 году  </a:t>
            </a:r>
            <a:r>
              <a:rPr lang="ru-RU" b="1" dirty="0"/>
              <a:t>- </a:t>
            </a:r>
            <a:r>
              <a:rPr lang="ru-RU" b="1" dirty="0" smtClean="0"/>
              <a:t>23 </a:t>
            </a:r>
            <a:r>
              <a:rPr lang="ru-RU" b="1" dirty="0"/>
              <a:t>на общую сумму </a:t>
            </a:r>
            <a:r>
              <a:rPr lang="ru-RU" b="1" dirty="0" smtClean="0"/>
              <a:t>4710 </a:t>
            </a:r>
            <a:r>
              <a:rPr lang="ru-RU" b="1" dirty="0" err="1"/>
              <a:t>тыс.руб</a:t>
            </a:r>
            <a:r>
              <a:rPr lang="ru-RU" b="1" dirty="0"/>
              <a:t>. ),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На должностных (физических) лиц  – </a:t>
            </a:r>
            <a:r>
              <a:rPr lang="ru-RU" b="1" dirty="0" smtClean="0"/>
              <a:t>9 </a:t>
            </a:r>
            <a:r>
              <a:rPr lang="ru-RU" b="1" dirty="0"/>
              <a:t>на общую сумму </a:t>
            </a:r>
            <a:r>
              <a:rPr lang="ru-RU" b="1" dirty="0" smtClean="0"/>
              <a:t>195 </a:t>
            </a:r>
            <a:r>
              <a:rPr lang="ru-RU" b="1" dirty="0" err="1"/>
              <a:t>тыс.руб</a:t>
            </a:r>
            <a:r>
              <a:rPr lang="ru-RU" b="1" dirty="0"/>
              <a:t>. (в </a:t>
            </a:r>
            <a:r>
              <a:rPr lang="ru-RU" b="1" dirty="0" smtClean="0"/>
              <a:t>2021 </a:t>
            </a:r>
            <a:r>
              <a:rPr lang="ru-RU" b="1" dirty="0"/>
              <a:t>году - </a:t>
            </a:r>
            <a:r>
              <a:rPr lang="ru-RU" b="1" dirty="0" smtClean="0"/>
              <a:t>16, </a:t>
            </a:r>
            <a:r>
              <a:rPr lang="ru-RU" b="1" dirty="0"/>
              <a:t>на общую сумму   </a:t>
            </a:r>
            <a:r>
              <a:rPr lang="ru-RU" b="1" dirty="0" smtClean="0"/>
              <a:t>350 </a:t>
            </a:r>
            <a:r>
              <a:rPr lang="ru-RU" b="1" dirty="0"/>
              <a:t>тыс. руб.),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</a:rPr>
              <a:t>О </a:t>
            </a:r>
            <a:r>
              <a:rPr lang="ru-RU" b="1" dirty="0">
                <a:solidFill>
                  <a:srgbClr val="FF0000"/>
                </a:solidFill>
              </a:rPr>
              <a:t>вынесении </a:t>
            </a:r>
            <a:r>
              <a:rPr lang="ru-RU" b="1" dirty="0" smtClean="0">
                <a:solidFill>
                  <a:srgbClr val="FF0000"/>
                </a:solidFill>
              </a:rPr>
              <a:t>6 </a:t>
            </a:r>
            <a:r>
              <a:rPr lang="ru-RU" b="1" dirty="0">
                <a:solidFill>
                  <a:srgbClr val="FF0000"/>
                </a:solidFill>
              </a:rPr>
              <a:t>предупреждений</a:t>
            </a:r>
            <a:r>
              <a:rPr lang="ru-RU" b="1" dirty="0" smtClean="0"/>
              <a:t>.</a:t>
            </a:r>
          </a:p>
          <a:p>
            <a:pPr indent="803275" algn="just">
              <a:lnSpc>
                <a:spcPct val="150000"/>
              </a:lnSpc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Сравнительные показатели представлены на следующем слайде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483856"/>
      </p:ext>
    </p:extLst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87208" cy="490240"/>
          </a:xfrm>
        </p:spPr>
        <p:txBody>
          <a:bodyPr>
            <a:noAutofit/>
          </a:bodyPr>
          <a:lstStyle/>
          <a:p>
            <a:pPr algn="ctr"/>
            <a:r>
              <a:rPr lang="ru-RU" sz="1740" b="1" dirty="0" smtClean="0">
                <a:latin typeface="Times New Roman" pitchFamily="18" charset="0"/>
                <a:cs typeface="Times New Roman" pitchFamily="18" charset="0"/>
              </a:rPr>
              <a:t>СРАВНИТЕЛЬНЫЕ ПОКАЗАТЕЛИ АДМИНИСТРАТИВНЫХ МЕР </a:t>
            </a:r>
            <a:br>
              <a:rPr lang="ru-RU" sz="174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40" b="1" smtClean="0">
                <a:latin typeface="Times New Roman" pitchFamily="18" charset="0"/>
                <a:cs typeface="Times New Roman" pitchFamily="18" charset="0"/>
              </a:rPr>
              <a:t>за 2020-2022 </a:t>
            </a:r>
            <a:r>
              <a:rPr lang="ru-RU" sz="1740" b="1" dirty="0" smtClean="0"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sz="174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244256"/>
              </p:ext>
            </p:extLst>
          </p:nvPr>
        </p:nvGraphicFramePr>
        <p:xfrm>
          <a:off x="827584" y="4553662"/>
          <a:ext cx="6077585" cy="1975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920"/>
                <a:gridCol w="1519555"/>
                <a:gridCol w="1519555"/>
                <a:gridCol w="1519555"/>
              </a:tblGrid>
              <a:tr h="603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Административные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меры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2020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2021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2022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Оштрафовано юридических лиц/ сумма штрафов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10/1340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23/4710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29/5555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Оштрафовано должностных  лиц/сумма штрафов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22/465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16/350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9/195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Предупреждено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7452320" y="6465013"/>
            <a:ext cx="1440160" cy="4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endParaRPr lang="ru-RU" sz="2000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81971297"/>
              </p:ext>
            </p:extLst>
          </p:nvPr>
        </p:nvGraphicFramePr>
        <p:xfrm>
          <a:off x="1043608" y="980728"/>
          <a:ext cx="727280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96" y="116632"/>
            <a:ext cx="5364163" cy="39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96" y="108610"/>
            <a:ext cx="5364163" cy="39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5419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7756" y="353291"/>
            <a:ext cx="825038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	</a:t>
            </a:r>
            <a:r>
              <a:rPr lang="ru-RU" sz="2200" b="1" dirty="0" smtClean="0"/>
              <a:t>В 2022 году было </a:t>
            </a:r>
            <a:r>
              <a:rPr lang="ru-RU" sz="2200" b="1" dirty="0"/>
              <a:t>приостановлено действие </a:t>
            </a:r>
            <a:r>
              <a:rPr lang="ru-RU" sz="2200" b="1" dirty="0" smtClean="0"/>
              <a:t>11 </a:t>
            </a:r>
            <a:r>
              <a:rPr lang="ru-RU" sz="2200" b="1" dirty="0"/>
              <a:t>лицензий  за нарушения лицензиатами условий действия выданных лицензий и невыполнение предписаний.</a:t>
            </a:r>
          </a:p>
          <a:p>
            <a:pPr algn="just"/>
            <a:r>
              <a:rPr lang="ru-RU" sz="2200" b="1" dirty="0"/>
              <a:t> </a:t>
            </a:r>
          </a:p>
          <a:p>
            <a:pPr algn="just"/>
            <a:r>
              <a:rPr lang="ru-RU" sz="2200" b="1" dirty="0" smtClean="0"/>
              <a:t>	В 2022 </a:t>
            </a:r>
            <a:r>
              <a:rPr lang="ru-RU" sz="2200" b="1" dirty="0"/>
              <a:t>году </a:t>
            </a:r>
            <a:r>
              <a:rPr lang="ru-RU" sz="2200" b="1" dirty="0" smtClean="0"/>
              <a:t>за нарушения условий действия лицензий было аннулировано 7 лицензий 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/>
              <a:t>	</a:t>
            </a:r>
            <a:r>
              <a:rPr lang="ru-RU" sz="2400" b="1" dirty="0" smtClean="0"/>
              <a:t>Прекращено </a:t>
            </a:r>
            <a:r>
              <a:rPr lang="ru-RU" sz="2400" b="1" dirty="0"/>
              <a:t>действие </a:t>
            </a:r>
            <a:r>
              <a:rPr lang="ru-RU" sz="2400" b="1" dirty="0" smtClean="0"/>
              <a:t>16 </a:t>
            </a:r>
            <a:r>
              <a:rPr lang="ru-RU" sz="2400" b="1" dirty="0"/>
              <a:t>лицензий (в связи с ликвидаций организаций или прекращением деятельности по заявлению лицензиата).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/>
              <a:t>	</a:t>
            </a:r>
            <a:r>
              <a:rPr lang="ru-RU" sz="2400" b="1" dirty="0" smtClean="0"/>
              <a:t>Также </a:t>
            </a:r>
            <a:r>
              <a:rPr lang="ru-RU" sz="2400" b="1" dirty="0"/>
              <a:t>в </a:t>
            </a:r>
            <a:r>
              <a:rPr lang="ru-RU" sz="2400" b="1" dirty="0" smtClean="0"/>
              <a:t>2022 </a:t>
            </a:r>
            <a:r>
              <a:rPr lang="ru-RU" sz="2400" b="1" dirty="0"/>
              <a:t>году применялись  меры профилактического воздействия в виде Предостережений. Всего оформлено  и направлено </a:t>
            </a:r>
            <a:r>
              <a:rPr lang="ru-RU" sz="2400" b="1" dirty="0" smtClean="0"/>
              <a:t>в поднадзорные организации 40 Предостережений.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725181144"/>
      </p:ext>
    </p:extLst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07636" y="240560"/>
            <a:ext cx="7847764" cy="532453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Нарушения в работе поднадзорных ядерно- и радиационно опасных объектов в 2022 году</a:t>
            </a:r>
          </a:p>
          <a:p>
            <a:pPr indent="452438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Атомные </a:t>
            </a: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станции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indent="452438" algn="just"/>
            <a:r>
              <a:rPr lang="ru-RU" b="1" dirty="0"/>
              <a:t>В отчётный период </a:t>
            </a:r>
            <a:r>
              <a:rPr lang="ru-RU" b="1" dirty="0">
                <a:solidFill>
                  <a:srgbClr val="C00000"/>
                </a:solidFill>
              </a:rPr>
              <a:t>произошло </a:t>
            </a:r>
            <a:r>
              <a:rPr lang="ru-RU" b="1" dirty="0" smtClean="0">
                <a:solidFill>
                  <a:srgbClr val="C00000"/>
                </a:solidFill>
              </a:rPr>
              <a:t> 19 нарушений </a:t>
            </a:r>
            <a:r>
              <a:rPr lang="ru-RU" b="1" dirty="0"/>
              <a:t>в работе блоков атомных станций, из них:	 </a:t>
            </a:r>
            <a:endParaRPr lang="ru-RU" b="1" dirty="0" smtClean="0"/>
          </a:p>
          <a:p>
            <a:pPr indent="452438" algn="just"/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>
                <a:solidFill>
                  <a:srgbClr val="002060"/>
                </a:solidFill>
              </a:rPr>
              <a:t>Курской атомной станции - </a:t>
            </a:r>
            <a:r>
              <a:rPr lang="ru-RU" sz="2000" b="1" dirty="0" smtClean="0">
                <a:solidFill>
                  <a:srgbClr val="002060"/>
                </a:solidFill>
              </a:rPr>
              <a:t>6; </a:t>
            </a:r>
          </a:p>
          <a:p>
            <a:pPr indent="452438" algn="just"/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>
                <a:solidFill>
                  <a:srgbClr val="002060"/>
                </a:solidFill>
              </a:rPr>
              <a:t>Ленинградской атомной станции (с учётом </a:t>
            </a:r>
            <a:r>
              <a:rPr lang="ru-RU" sz="2000" b="1" dirty="0" smtClean="0">
                <a:solidFill>
                  <a:srgbClr val="002060"/>
                </a:solidFill>
              </a:rPr>
              <a:t>ЛАЭС-2</a:t>
            </a:r>
            <a:r>
              <a:rPr lang="ru-RU" sz="2000" b="1" dirty="0">
                <a:solidFill>
                  <a:srgbClr val="002060"/>
                </a:solidFill>
              </a:rPr>
              <a:t>) - </a:t>
            </a:r>
            <a:r>
              <a:rPr lang="ru-RU" sz="2000" b="1" dirty="0" smtClean="0">
                <a:solidFill>
                  <a:srgbClr val="002060"/>
                </a:solidFill>
              </a:rPr>
              <a:t>10; </a:t>
            </a:r>
          </a:p>
          <a:p>
            <a:pPr indent="452438" algn="just"/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>
                <a:solidFill>
                  <a:srgbClr val="002060"/>
                </a:solidFill>
              </a:rPr>
              <a:t>Смоленской атомной станции – </a:t>
            </a:r>
            <a:r>
              <a:rPr lang="ru-RU" sz="2000" b="1" dirty="0" smtClean="0">
                <a:solidFill>
                  <a:srgbClr val="002060"/>
                </a:solidFill>
              </a:rPr>
              <a:t>3. </a:t>
            </a:r>
          </a:p>
          <a:p>
            <a:pPr indent="452438" algn="just"/>
            <a:endParaRPr lang="ru-RU" b="1" dirty="0" smtClean="0"/>
          </a:p>
          <a:p>
            <a:pPr indent="452438" algn="just"/>
            <a:r>
              <a:rPr lang="ru-RU" b="1" dirty="0" smtClean="0"/>
              <a:t>По </a:t>
            </a:r>
            <a:r>
              <a:rPr lang="ru-RU" b="1" dirty="0"/>
              <a:t>сравнению с </a:t>
            </a:r>
            <a:r>
              <a:rPr lang="ru-RU" b="1" dirty="0" smtClean="0"/>
              <a:t>2021 годом </a:t>
            </a:r>
            <a:r>
              <a:rPr lang="ru-RU" b="1" dirty="0"/>
              <a:t>число нарушений в работе блоков АС в </a:t>
            </a:r>
            <a:r>
              <a:rPr lang="ru-RU" b="1" dirty="0" smtClean="0"/>
              <a:t>2022 году увеличилось </a:t>
            </a:r>
            <a:r>
              <a:rPr lang="ru-RU" b="1" dirty="0"/>
              <a:t>на </a:t>
            </a:r>
            <a:r>
              <a:rPr lang="ru-RU" b="1" dirty="0" smtClean="0"/>
              <a:t>2 </a:t>
            </a:r>
            <a:r>
              <a:rPr lang="ru-RU" b="1" dirty="0"/>
              <a:t>(на </a:t>
            </a:r>
            <a:r>
              <a:rPr lang="ru-RU" b="1" dirty="0" smtClean="0"/>
              <a:t>10%). </a:t>
            </a:r>
            <a:r>
              <a:rPr lang="ru-RU" b="1" dirty="0"/>
              <a:t>Наблюдается тенденция к </a:t>
            </a:r>
            <a:r>
              <a:rPr lang="ru-RU" b="1" dirty="0" smtClean="0"/>
              <a:t>повышению </a:t>
            </a:r>
            <a:r>
              <a:rPr lang="ru-RU" b="1" dirty="0"/>
              <a:t>тяжести нарушений </a:t>
            </a:r>
            <a:r>
              <a:rPr lang="ru-RU" b="1" dirty="0" smtClean="0"/>
              <a:t> по категориям нарушений.</a:t>
            </a:r>
            <a:endParaRPr lang="ru-RU" b="1" dirty="0"/>
          </a:p>
          <a:p>
            <a:pPr indent="452438" algn="just"/>
            <a:endParaRPr lang="ru-RU" b="1" dirty="0" smtClean="0"/>
          </a:p>
          <a:p>
            <a:pPr indent="452438" algn="just"/>
            <a:r>
              <a:rPr lang="ru-RU" b="1" dirty="0" smtClean="0"/>
              <a:t>Со </a:t>
            </a:r>
            <a:r>
              <a:rPr lang="ru-RU" b="1" dirty="0"/>
              <a:t>стороны отделов инспекций ЯРБ на АЭС Управления в рамках постоянного государственного надзора был обеспечен контроль за работой комиссий по расследованию нарушений в работе АС: установленные нормами и правилами  процедуры и сроки проведения расследований нарушений соблюдались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04669706"/>
      </p:ext>
    </p:extLst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438400" cy="365125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0882" y="55397"/>
            <a:ext cx="8323118" cy="649408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indent="542925"/>
            <a:r>
              <a:rPr lang="ru-RU" sz="2000" b="1" i="1" dirty="0">
                <a:solidFill>
                  <a:srgbClr val="C00000"/>
                </a:solidFill>
              </a:rPr>
              <a:t>Объекты ядерного топливного цикла</a:t>
            </a:r>
          </a:p>
          <a:p>
            <a:pPr algn="just"/>
            <a:r>
              <a:rPr lang="ru-RU" b="1" dirty="0" smtClean="0"/>
              <a:t>	</a:t>
            </a:r>
          </a:p>
          <a:p>
            <a:pPr algn="just"/>
            <a:r>
              <a:rPr lang="ru-RU" b="1" dirty="0" smtClean="0"/>
              <a:t>	</a:t>
            </a:r>
            <a:r>
              <a:rPr lang="ru-RU" sz="2000" b="1" dirty="0" smtClean="0"/>
              <a:t>В </a:t>
            </a:r>
            <a:r>
              <a:rPr lang="ru-RU" sz="2000" b="1" dirty="0"/>
              <a:t>отчётном периоде на поднадзорных объектах использования атомной энергии по направлению топливного цикла, аварий и пострадавших не было, зафиксировано 1 нарушение в работе объектов ЯТЦ.</a:t>
            </a:r>
            <a:endParaRPr lang="ru-RU" sz="2000" b="1" i="1" dirty="0" smtClean="0">
              <a:solidFill>
                <a:srgbClr val="C00000"/>
              </a:solidFill>
            </a:endParaRPr>
          </a:p>
          <a:p>
            <a:pPr algn="ctr"/>
            <a:endParaRPr lang="ru-RU" sz="2000" b="1" i="1" dirty="0" smtClean="0">
              <a:solidFill>
                <a:srgbClr val="C00000"/>
              </a:solidFill>
            </a:endParaRPr>
          </a:p>
          <a:p>
            <a:pPr algn="ctr"/>
            <a:endParaRPr lang="ru-RU" sz="2000" b="1" i="1" dirty="0">
              <a:solidFill>
                <a:srgbClr val="C0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</a:rPr>
              <a:t>Ядерно-энергетические </a:t>
            </a:r>
            <a:r>
              <a:rPr lang="ru-RU" sz="2000" b="1" i="1" dirty="0">
                <a:solidFill>
                  <a:srgbClr val="C00000"/>
                </a:solidFill>
              </a:rPr>
              <a:t>установки судов и объекты их жизнеобеспечения</a:t>
            </a:r>
            <a:endParaRPr lang="ru-RU" sz="2000" b="1" dirty="0">
              <a:solidFill>
                <a:srgbClr val="C00000"/>
              </a:solidFill>
            </a:endParaRPr>
          </a:p>
          <a:p>
            <a:pPr indent="542925" algn="just"/>
            <a:endParaRPr lang="ru-RU" sz="2000" b="1" dirty="0" smtClean="0"/>
          </a:p>
          <a:p>
            <a:pPr indent="542925" algn="just"/>
            <a:r>
              <a:rPr lang="ru-RU" sz="2000" b="1" dirty="0" smtClean="0"/>
              <a:t>На </a:t>
            </a:r>
            <a:r>
              <a:rPr lang="ru-RU" sz="2000" b="1" dirty="0"/>
              <a:t>ядерных энергетических установках судов ФГУП «</a:t>
            </a:r>
            <a:r>
              <a:rPr lang="ru-RU" sz="2000" b="1" dirty="0" err="1"/>
              <a:t>Атомфлот</a:t>
            </a:r>
            <a:r>
              <a:rPr lang="ru-RU" sz="2000" b="1" dirty="0"/>
              <a:t>» в </a:t>
            </a:r>
            <a:r>
              <a:rPr lang="ru-RU" sz="2000" b="1" dirty="0" smtClean="0"/>
              <a:t>2022 </a:t>
            </a:r>
            <a:r>
              <a:rPr lang="ru-RU" sz="2000" b="1" dirty="0"/>
              <a:t>году произошло </a:t>
            </a:r>
            <a:r>
              <a:rPr lang="ru-RU" sz="2000" b="1" dirty="0" smtClean="0"/>
              <a:t>53 нарушения </a:t>
            </a:r>
            <a:r>
              <a:rPr lang="ru-RU" sz="2000" b="1" dirty="0"/>
              <a:t>в </a:t>
            </a:r>
            <a:r>
              <a:rPr lang="ru-RU" sz="2000" b="1" dirty="0" smtClean="0"/>
              <a:t>работе (в 2021 -34). </a:t>
            </a:r>
            <a:r>
              <a:rPr lang="ru-RU" sz="2000" b="1" dirty="0"/>
              <a:t>По сравнению с </a:t>
            </a:r>
            <a:r>
              <a:rPr lang="ru-RU" sz="2000" b="1" dirty="0" smtClean="0"/>
              <a:t>2021 </a:t>
            </a:r>
            <a:r>
              <a:rPr lang="ru-RU" sz="2000" b="1" dirty="0"/>
              <a:t>годом количество нарушений в работе объектов использования атомной энергии ФГУП «</a:t>
            </a:r>
            <a:r>
              <a:rPr lang="ru-RU" sz="2000" b="1" dirty="0" err="1"/>
              <a:t>Атомфлот</a:t>
            </a:r>
            <a:r>
              <a:rPr lang="ru-RU" sz="2000" b="1" dirty="0"/>
              <a:t>» в </a:t>
            </a:r>
            <a:r>
              <a:rPr lang="ru-RU" sz="2000" b="1" dirty="0" smtClean="0"/>
              <a:t>2021 </a:t>
            </a:r>
            <a:r>
              <a:rPr lang="ru-RU" sz="2000" b="1" dirty="0"/>
              <a:t>году </a:t>
            </a:r>
            <a:r>
              <a:rPr lang="ru-RU" sz="2000" b="1" dirty="0" smtClean="0"/>
              <a:t>увеличилось почти в 1,5  </a:t>
            </a:r>
            <a:r>
              <a:rPr lang="ru-RU" sz="2000" b="1" dirty="0"/>
              <a:t>раза.</a:t>
            </a:r>
          </a:p>
          <a:p>
            <a:pPr indent="542925" algn="just"/>
            <a:r>
              <a:rPr lang="ru-RU" sz="2000" b="1" dirty="0"/>
              <a:t>Анализ эксплуатационных происшествий показал, что нарушения вызваны:</a:t>
            </a:r>
          </a:p>
          <a:p>
            <a:pPr indent="542925" algn="just"/>
            <a:r>
              <a:rPr lang="ru-RU" sz="2000" b="1" dirty="0"/>
              <a:t>•	- технологическими дефектами трубной системы парогенераторов типа ПГ-28;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070245"/>
      </p:ext>
    </p:extLst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8145" y="145473"/>
            <a:ext cx="7813964" cy="624786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	</a:t>
            </a:r>
            <a:r>
              <a:rPr lang="ru-RU" sz="2000" b="1" dirty="0" smtClean="0"/>
              <a:t>неисправностью </a:t>
            </a:r>
            <a:r>
              <a:rPr lang="ru-RU" sz="2000" b="1" dirty="0"/>
              <a:t>в электромеханической части оборудования;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	 </a:t>
            </a:r>
            <a:r>
              <a:rPr lang="ru-RU" sz="2000" b="1" dirty="0"/>
              <a:t>механическими повреждениями</a:t>
            </a:r>
            <a:r>
              <a:rPr lang="ru-RU" sz="2000" dirty="0"/>
              <a:t>.</a:t>
            </a:r>
          </a:p>
          <a:p>
            <a:pPr indent="542925" algn="just"/>
            <a:endParaRPr lang="ru-RU" sz="2000" b="1" dirty="0" smtClean="0"/>
          </a:p>
          <a:p>
            <a:pPr indent="542925" algn="just"/>
            <a:r>
              <a:rPr lang="ru-RU" sz="2000" b="1" dirty="0" smtClean="0"/>
              <a:t>Выбросов </a:t>
            </a:r>
            <a:r>
              <a:rPr lang="ru-RU" sz="2000" b="1" dirty="0"/>
              <a:t>и сбросов радиоактивных продуктов в результате нарушений в работе - не было. </a:t>
            </a:r>
          </a:p>
          <a:p>
            <a:pPr indent="542925">
              <a:tabLst>
                <a:tab pos="0" algn="l"/>
              </a:tabLst>
            </a:pPr>
            <a:endParaRPr lang="ru-RU" sz="2000" b="1" i="1" dirty="0" smtClean="0">
              <a:solidFill>
                <a:srgbClr val="C00000"/>
              </a:solidFill>
            </a:endParaRPr>
          </a:p>
          <a:p>
            <a:pPr indent="542925">
              <a:tabLst>
                <a:tab pos="0" algn="l"/>
              </a:tabLst>
            </a:pPr>
            <a:r>
              <a:rPr lang="ru-RU" sz="2000" b="1" i="1" dirty="0" smtClean="0">
                <a:solidFill>
                  <a:srgbClr val="C00000"/>
                </a:solidFill>
              </a:rPr>
              <a:t>Радиационно-опасные </a:t>
            </a:r>
            <a:r>
              <a:rPr lang="ru-RU" sz="2000" b="1" i="1" dirty="0">
                <a:solidFill>
                  <a:srgbClr val="C00000"/>
                </a:solidFill>
              </a:rPr>
              <a:t>объекты организаций </a:t>
            </a:r>
          </a:p>
          <a:p>
            <a:pPr indent="542925" algn="just">
              <a:tabLst>
                <a:tab pos="0" algn="l"/>
              </a:tabLst>
            </a:pPr>
            <a:r>
              <a:rPr lang="ru-RU" sz="2000" b="1" dirty="0"/>
              <a:t>В  работе РОО произошло </a:t>
            </a:r>
            <a:r>
              <a:rPr lang="ru-RU" sz="2000" b="1" dirty="0" smtClean="0"/>
              <a:t>4 </a:t>
            </a:r>
            <a:r>
              <a:rPr lang="ru-RU" sz="2000" b="1" dirty="0"/>
              <a:t>нерадиационных </a:t>
            </a:r>
            <a:r>
              <a:rPr lang="ru-RU" sz="2000" b="1" dirty="0" smtClean="0"/>
              <a:t>происшествий </a:t>
            </a:r>
            <a:r>
              <a:rPr lang="ru-RU" sz="2000" b="1" dirty="0"/>
              <a:t>класса П-2. Радиационного воздействия на персонал и радиоактивного загрязнения окружающей среды не было. </a:t>
            </a:r>
            <a:endParaRPr lang="ru-RU" sz="2000" b="1" dirty="0" smtClean="0"/>
          </a:p>
          <a:p>
            <a:pPr indent="542925" algn="just">
              <a:tabLst>
                <a:tab pos="0" algn="l"/>
              </a:tabLst>
            </a:pPr>
            <a:endParaRPr lang="ru-RU" sz="2000" b="1" dirty="0" smtClean="0"/>
          </a:p>
          <a:p>
            <a:pPr indent="542925"/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Исследовательские ядерные реакторы и установки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ru-RU" sz="2000" b="1" dirty="0" smtClean="0"/>
              <a:t>	В </a:t>
            </a:r>
            <a:r>
              <a:rPr lang="ru-RU" sz="2000" b="1" dirty="0"/>
              <a:t>отчетный период на поднадзорных объектах использования атомной энергии по направлению исследовательские ядерные установки (ИЯУ) аварий, нарушений в работе ИЯУ не зафиксировано.</a:t>
            </a:r>
          </a:p>
          <a:p>
            <a:pPr algn="just"/>
            <a:r>
              <a:rPr lang="ru-RU" sz="2000" b="1" dirty="0" smtClean="0"/>
              <a:t>	На </a:t>
            </a:r>
            <a:r>
              <a:rPr lang="ru-RU" sz="2000" b="1" dirty="0"/>
              <a:t>поднадзорных объектах радиационный контроль и радиационная безопасность в основном соответствуют требованиям НД.</a:t>
            </a:r>
          </a:p>
        </p:txBody>
      </p:sp>
    </p:spTree>
    <p:extLst>
      <p:ext uri="{BB962C8B-B14F-4D97-AF65-F5344CB8AC3E}">
        <p14:creationId xmlns:p14="http://schemas.microsoft.com/office/powerpoint/2010/main" val="3432133346"/>
      </p:ext>
    </p:extLst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835077" y="692696"/>
            <a:ext cx="8064896" cy="792087"/>
            <a:chOff x="816" y="2304"/>
            <a:chExt cx="1440" cy="448"/>
          </a:xfrm>
        </p:grpSpPr>
        <p:sp>
          <p:nvSpPr>
            <p:cNvPr id="10" name="Freeform 4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449580" algn="l"/>
                </a:tabLst>
              </a:pPr>
              <a:endParaRPr lang="ru-RU" sz="1400" b="1" spc="-10" dirty="0" smtClean="0">
                <a:solidFill>
                  <a:srgbClr val="00000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449580" algn="l"/>
                </a:tabLst>
              </a:pPr>
              <a:r>
                <a:rPr lang="ru-RU" sz="1600" b="1" spc="-10" dirty="0" smtClean="0">
                  <a:solidFill>
                    <a:srgbClr val="00000A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Сравнительные данные числа происшествий (нарушений) в работе объектов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449580" algn="l"/>
                </a:tabLst>
              </a:pPr>
              <a:r>
                <a:rPr lang="ru-RU" sz="1600" b="1" spc="-10" dirty="0" smtClean="0">
                  <a:solidFill>
                    <a:srgbClr val="00000A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за 2020 - 2022годы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449580" algn="l"/>
                </a:tabLst>
              </a:pPr>
              <a:endParaRPr lang="ru-RU" sz="1400" dirty="0">
                <a:solidFill>
                  <a:srgbClr val="00000A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57682"/>
              </p:ext>
            </p:extLst>
          </p:nvPr>
        </p:nvGraphicFramePr>
        <p:xfrm>
          <a:off x="910831" y="1916832"/>
          <a:ext cx="7913387" cy="4025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16846">
                  <a:extLst>
                    <a:ext uri="{9D8B030D-6E8A-4147-A177-3AD203B41FA5}">
                      <a16:colId xmlns="" xmlns:a16="http://schemas.microsoft.com/office/drawing/2014/main" val="1237033399"/>
                    </a:ext>
                  </a:extLst>
                </a:gridCol>
                <a:gridCol w="1032181">
                  <a:extLst>
                    <a:ext uri="{9D8B030D-6E8A-4147-A177-3AD203B41FA5}">
                      <a16:colId xmlns="" xmlns:a16="http://schemas.microsoft.com/office/drawing/2014/main" val="958722465"/>
                    </a:ext>
                  </a:extLst>
                </a:gridCol>
                <a:gridCol w="1032181">
                  <a:extLst>
                    <a:ext uri="{9D8B030D-6E8A-4147-A177-3AD203B41FA5}">
                      <a16:colId xmlns="" xmlns:a16="http://schemas.microsoft.com/office/drawing/2014/main" val="2495347860"/>
                    </a:ext>
                  </a:extLst>
                </a:gridCol>
                <a:gridCol w="1032179">
                  <a:extLst>
                    <a:ext uri="{9D8B030D-6E8A-4147-A177-3AD203B41FA5}">
                      <a16:colId xmlns="" xmlns:a16="http://schemas.microsoft.com/office/drawing/2014/main" val="195377345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Число происшествий (нарушений) в работе ОИАЭ 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3644"/>
                  </a:ext>
                </a:extLst>
              </a:tr>
              <a:tr h="605052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Атомные станции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17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19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8417775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Исследовательские ядерные реакторы и </a:t>
                      </a:r>
                    </a:p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установки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1150462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Объекты ядерного топливного цикла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75409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Суда с ядерными установками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61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34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53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16131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Радиационно опасные объекты 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66373" y="6331857"/>
            <a:ext cx="2133600" cy="365125"/>
          </a:xfrm>
        </p:spPr>
        <p:txBody>
          <a:bodyPr/>
          <a:lstStyle/>
          <a:p>
            <a:r>
              <a:rPr lang="ru-RU" dirty="0" smtClean="0"/>
              <a:t>30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2878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74207" y="291401"/>
            <a:ext cx="7968342" cy="61401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</a:pPr>
            <a:r>
              <a:rPr lang="ru-RU" sz="2000" b="1" dirty="0" smtClean="0"/>
              <a:t>По результатам проведенного в 2022 году анализа деятельности поднадзорных организаций и надзорной деятельности, осуществляемой Северо-Европейским МТУ по надзору за ЯРБ Ростехнадзора, можно сделать вывод, что состояние обеспечения безопасности поднадзорных объектов использования атомной энергии, как в целом, так и по основным направлениям надзора - удовлетворительное.</a:t>
            </a:r>
          </a:p>
          <a:p>
            <a:pPr indent="542925" algn="just">
              <a:lnSpc>
                <a:spcPct val="150000"/>
              </a:lnSpc>
            </a:pPr>
            <a:r>
              <a:rPr lang="ru-RU" sz="2000" b="1" dirty="0" smtClean="0"/>
              <a:t>Ядерных и радиационных аварий, происшествий и других нарушений с выходом в окружающую среду радиоактивных веществ за отчетный период не было. По происшествиям (нарушениям в работе) на поднадзорных Управлению объектов использования атомной энергии проведены расследования и приняты корректирующие меры</a:t>
            </a:r>
            <a:r>
              <a:rPr lang="ru-RU" sz="2200" b="1" dirty="0" smtClean="0"/>
              <a:t>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166595578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75408" y="289830"/>
            <a:ext cx="8311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полномочия Северо-Европейского МТУ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надзору за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ЯРБ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41" y="970083"/>
            <a:ext cx="7754814" cy="491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6468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3530" y="150725"/>
            <a:ext cx="8169310" cy="60939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sz="2000" b="1" dirty="0"/>
              <a:t>Общее состояние систем учета и контроля в проверенных </a:t>
            </a:r>
            <a:r>
              <a:rPr lang="ru-RU" sz="2000" b="1" dirty="0" smtClean="0"/>
              <a:t>Управлением организациях </a:t>
            </a:r>
            <a:r>
              <a:rPr lang="ru-RU" sz="2000" b="1" dirty="0"/>
              <a:t>в основном соответствует требованиям федеральных норм и правил ведения учёта и контроля ядерных материалов</a:t>
            </a:r>
            <a:r>
              <a:rPr lang="ru-RU" sz="2000" b="1" i="1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Состояние физической защиты ядерных материалов и установок в проверенных отделами Управления организациях в основном соответствует требованиям  федеральных норм и правил и иных руководящих документов по обеспечению физической защиты ядерных материалов, ядерных установок и пунктов хранения ядерных материалов.</a:t>
            </a:r>
          </a:p>
          <a:p>
            <a:pPr indent="361950" algn="just">
              <a:lnSpc>
                <a:spcPct val="150000"/>
              </a:lnSpc>
            </a:pPr>
            <a:r>
              <a:rPr lang="ru-RU" sz="2000" b="1" dirty="0"/>
              <a:t>Все это позволяет поднадзорным ядерным объектам осуществлять деятельность в области использования атомной энергии в соответствии с условиями выданных лицензий Ростехнадзора.</a:t>
            </a:r>
          </a:p>
        </p:txBody>
      </p:sp>
    </p:spTree>
    <p:extLst>
      <p:ext uri="{BB962C8B-B14F-4D97-AF65-F5344CB8AC3E}">
        <p14:creationId xmlns:p14="http://schemas.microsoft.com/office/powerpoint/2010/main" val="1599842974"/>
      </p:ext>
    </p:extLst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3868" y="673635"/>
            <a:ext cx="7676939" cy="50475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2438" algn="just"/>
            <a:r>
              <a:rPr lang="ru-RU" sz="2200" dirty="0" smtClean="0"/>
              <a:t>Северо-Европейским </a:t>
            </a:r>
            <a:r>
              <a:rPr lang="ru-RU" sz="2200" dirty="0"/>
              <a:t>МТУ по надзору за ЯРБ Ростехнадзора, выполняя возложенные </a:t>
            </a:r>
            <a:r>
              <a:rPr lang="ru-RU" sz="2200" dirty="0" smtClean="0"/>
              <a:t>задачи по предоставлению государственных услуг, </a:t>
            </a:r>
            <a:r>
              <a:rPr lang="ru-RU" sz="2200" dirty="0"/>
              <a:t>в </a:t>
            </a:r>
            <a:r>
              <a:rPr lang="ru-RU" sz="2200" dirty="0" smtClean="0"/>
              <a:t>2022 году выдано: </a:t>
            </a:r>
          </a:p>
          <a:p>
            <a:pPr indent="452438" algn="just"/>
            <a:endParaRPr lang="ru-RU" sz="22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130 лицензий </a:t>
            </a:r>
            <a:r>
              <a:rPr lang="ru-RU" sz="2200" dirty="0"/>
              <a:t>организациям на различные виды деятельности в области использования атомной энергии. По результатам рассмотрения комплектов документов отказано в выдаче лицензий </a:t>
            </a:r>
            <a:r>
              <a:rPr lang="ru-RU" sz="2200" b="1" dirty="0" smtClean="0"/>
              <a:t>2</a:t>
            </a:r>
            <a:r>
              <a:rPr lang="ru-RU" sz="2200" dirty="0" smtClean="0"/>
              <a:t> организациям </a:t>
            </a:r>
            <a:r>
              <a:rPr lang="ru-RU" sz="2200" dirty="0"/>
              <a:t>- </a:t>
            </a:r>
            <a:r>
              <a:rPr lang="ru-RU" sz="2200" dirty="0" smtClean="0"/>
              <a:t>соискателям лицензий.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2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1010 разрешений </a:t>
            </a:r>
            <a:r>
              <a:rPr lang="ru-RU" sz="2200" dirty="0" smtClean="0"/>
              <a:t>персоналу объектов использования атомной энергии на право ведения работ</a:t>
            </a:r>
          </a:p>
          <a:p>
            <a:pPr algn="just"/>
            <a:endParaRPr lang="ru-RU" sz="22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 smtClean="0"/>
          </a:p>
          <a:p>
            <a:r>
              <a:rPr lang="ru-RU" dirty="0" smtClean="0"/>
              <a:t>	Сравнительные данные приведены на следующих двух слайдах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901131"/>
      </p:ext>
    </p:extLst>
  </p:cSld>
  <p:clrMapOvr>
    <a:masterClrMapping/>
  </p:clrMapOvr>
  <p:transition spd="slow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1011350" y="412482"/>
            <a:ext cx="7712349" cy="932059"/>
            <a:chOff x="-2460" y="2401"/>
            <a:chExt cx="7990" cy="256"/>
          </a:xfrm>
        </p:grpSpPr>
        <p:sp>
          <p:nvSpPr>
            <p:cNvPr id="13" name="Freeform 4"/>
            <p:cNvSpPr>
              <a:spLocks/>
            </p:cNvSpPr>
            <p:nvPr/>
          </p:nvSpPr>
          <p:spPr bwMode="gray">
            <a:xfrm>
              <a:off x="-2270" y="2458"/>
              <a:ext cx="7609" cy="199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square" anchor="ctr" anchorCtr="1">
              <a:norm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gray">
            <a:xfrm>
              <a:off x="-2460" y="2401"/>
              <a:ext cx="7990" cy="199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 anchorCtr="1">
              <a:normAutofit/>
            </a:bodyPr>
            <a:lstStyle/>
            <a:p>
              <a:pPr algn="ctr">
                <a:defRPr/>
              </a:pPr>
              <a:r>
                <a:rPr lang="ru-RU" b="1" dirty="0" smtClean="0"/>
                <a:t>Количественные показатели лицензионно-разрешительной </a:t>
              </a:r>
              <a:r>
                <a:rPr lang="ru-RU" b="1" dirty="0"/>
                <a:t>деятельности за </a:t>
              </a:r>
              <a:r>
                <a:rPr lang="ru-RU" b="1" dirty="0" smtClean="0"/>
                <a:t>2020 </a:t>
              </a:r>
              <a:r>
                <a:rPr lang="ru-RU" b="1" dirty="0"/>
                <a:t>- </a:t>
              </a:r>
              <a:r>
                <a:rPr lang="ru-RU" b="1" dirty="0" smtClean="0"/>
                <a:t>2022 </a:t>
              </a:r>
              <a:r>
                <a:rPr lang="ru-RU" b="1" dirty="0"/>
                <a:t>г.г.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069548"/>
              </p:ext>
            </p:extLst>
          </p:nvPr>
        </p:nvGraphicFramePr>
        <p:xfrm>
          <a:off x="760930" y="1556792"/>
          <a:ext cx="8213190" cy="5072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43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726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Показатели разрешительной деятельности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2020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2021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2022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2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Выдано лицензий организациям 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137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135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130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7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Зарегистрировано организаций эксплуатирующих РИ, содержащих ЗРИ  4, 5 категорий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радиационной опасности</a:t>
                      </a:r>
                      <a:endParaRPr lang="ru-RU" sz="1800" b="1" dirty="0">
                        <a:solidFill>
                          <a:srgbClr val="00000A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20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Выдано разрешений работникам ОИАЭ</a:t>
                      </a: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603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712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1010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94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Установлены нормативы ПДВ РВ в 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атмосферный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воздух и нормативы ДС РВ в водные объекты, </a:t>
                      </a:r>
                      <a:endParaRPr lang="ru-RU" sz="1800" b="1" dirty="0" smtClean="0">
                        <a:solidFill>
                          <a:srgbClr val="00000A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выданы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разрешения на выбросы и сбросы РВ в 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окружающую среду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для объектов</a:t>
                      </a: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77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 b="1" dirty="0" smtClean="0">
                          <a:solidFill>
                            <a:srgbClr val="00000A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dirty="0">
                        <a:solidFill>
                          <a:srgbClr val="00000A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762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857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1147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541476"/>
            <a:ext cx="2133600" cy="316523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22</a:t>
            </a:fld>
            <a:endParaRPr lang="ru-RU" dirty="0"/>
          </a:p>
        </p:txBody>
      </p:sp>
      <p:pic>
        <p:nvPicPr>
          <p:cNvPr id="19" name="Picture 2" descr="bs000033651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140" y="5229200"/>
            <a:ext cx="1512168" cy="2007930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4219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23</a:t>
            </a:fld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4098227"/>
              </p:ext>
            </p:extLst>
          </p:nvPr>
        </p:nvGraphicFramePr>
        <p:xfrm>
          <a:off x="971600" y="1628799"/>
          <a:ext cx="7144778" cy="4631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86000" y="188641"/>
            <a:ext cx="5454352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gray">
          <a:xfrm>
            <a:off x="1163860" y="927662"/>
            <a:ext cx="7712349" cy="989170"/>
          </a:xfrm>
          <a:prstGeom prst="rect">
            <a:avLst/>
          </a:prstGeom>
          <a:gradFill rotWithShape="1">
            <a:gsLst>
              <a:gs pos="0">
                <a:srgbClr val="4F81BD">
                  <a:gamma/>
                  <a:tint val="57647"/>
                  <a:invGamma/>
                </a:srgb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rmAutofit/>
          </a:bodyPr>
          <a:lstStyle/>
          <a:p>
            <a:pPr algn="ctr">
              <a:defRPr/>
            </a:pPr>
            <a:r>
              <a:rPr lang="ru-RU" b="1" dirty="0"/>
              <a:t>Динамика изменения количественных показателей </a:t>
            </a:r>
            <a:r>
              <a:rPr lang="ru-RU" b="1" dirty="0" smtClean="0"/>
              <a:t>лицензионно-разрешительной </a:t>
            </a:r>
            <a:r>
              <a:rPr lang="ru-RU" b="1" dirty="0"/>
              <a:t>деятельности за </a:t>
            </a:r>
            <a:r>
              <a:rPr lang="ru-RU" b="1" dirty="0" smtClean="0"/>
              <a:t>2020 </a:t>
            </a:r>
            <a:r>
              <a:rPr lang="ru-RU" b="1" dirty="0"/>
              <a:t>- </a:t>
            </a:r>
            <a:r>
              <a:rPr lang="ru-RU" b="1" dirty="0" smtClean="0"/>
              <a:t>2022 </a:t>
            </a:r>
            <a:r>
              <a:rPr lang="ru-RU" b="1" dirty="0"/>
              <a:t>г.г.</a:t>
            </a:r>
            <a:endParaRPr lang="en-US" b="1" kern="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25284"/>
      </p:ext>
    </p:extLst>
  </p:cSld>
  <p:clrMapOvr>
    <a:masterClrMapping/>
  </p:clrMapOvr>
  <p:transition spd="slow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>
                <a:solidFill>
                  <a:schemeClr val="bg1">
                    <a:lumMod val="50000"/>
                  </a:schemeClr>
                </a:solidFill>
              </a:rPr>
              <a:pPr/>
              <a:t>24</a:t>
            </a:fld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8747" y="272322"/>
            <a:ext cx="8154237" cy="4062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2438" algn="just"/>
            <a:r>
              <a:rPr lang="ru-RU" sz="2000" b="1" dirty="0" smtClean="0"/>
              <a:t>Как видно из диаграммы, количество выданных лицензий в </a:t>
            </a:r>
            <a:r>
              <a:rPr lang="ru-RU" sz="2000" b="1" dirty="0"/>
              <a:t>течение трех последних лет </a:t>
            </a:r>
            <a:r>
              <a:rPr lang="ru-RU" sz="2000" b="1" dirty="0" smtClean="0"/>
              <a:t>уменьшается, а количество выданных разрешений на право ведения работ в ОИАЭ увеличивается.</a:t>
            </a:r>
            <a:endParaRPr lang="ru-RU" sz="2000" b="1" dirty="0"/>
          </a:p>
          <a:p>
            <a:pPr indent="452438" algn="just"/>
            <a:endParaRPr lang="ru-RU" sz="2000" b="1" dirty="0" smtClean="0"/>
          </a:p>
          <a:p>
            <a:pPr indent="452438" algn="just"/>
            <a:r>
              <a:rPr lang="ru-RU" sz="2000" b="1" dirty="0" smtClean="0"/>
              <a:t>При </a:t>
            </a:r>
            <a:r>
              <a:rPr lang="ru-RU" sz="2000" b="1" dirty="0"/>
              <a:t>выполнении </a:t>
            </a:r>
            <a:r>
              <a:rPr lang="ru-RU" sz="2000" b="1" dirty="0" smtClean="0"/>
              <a:t>лицензионного и разрешительного </a:t>
            </a:r>
            <a:r>
              <a:rPr lang="ru-RU" sz="2000" b="1" dirty="0"/>
              <a:t>процесса Управлением проводилась проверка представленной организациями документации, </a:t>
            </a:r>
            <a:r>
              <a:rPr lang="ru-RU" sz="2000" b="1" dirty="0" smtClean="0"/>
              <a:t>организовывались проверки готовности организаций осуществлять заявленную деятельность,  составлялись технические задания на проведение экспертизы безопасности и заявленной деятельности, при выдаче разрешений инспекторский </a:t>
            </a:r>
            <a:r>
              <a:rPr lang="ru-RU" sz="2000" b="1" dirty="0"/>
              <a:t>состав </a:t>
            </a:r>
            <a:r>
              <a:rPr lang="ru-RU" sz="2000" b="1" dirty="0" smtClean="0"/>
              <a:t>принимал участие </a:t>
            </a:r>
            <a:r>
              <a:rPr lang="ru-RU" sz="2000" b="1" dirty="0"/>
              <a:t>в проверке знаний </a:t>
            </a:r>
            <a:r>
              <a:rPr lang="ru-RU" sz="2000" b="1" dirty="0" smtClean="0"/>
              <a:t>требований </a:t>
            </a:r>
            <a:r>
              <a:rPr lang="ru-RU" sz="2000" b="1" dirty="0"/>
              <a:t>норм и правил по </a:t>
            </a:r>
            <a:r>
              <a:rPr lang="ru-RU" sz="2000" b="1" dirty="0" smtClean="0"/>
              <a:t>безопасности у персонала. 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024650"/>
      </p:ext>
    </p:extLst>
  </p:cSld>
  <p:clrMapOvr>
    <a:masterClrMapping/>
  </p:clrMapOvr>
  <p:transition spd="slow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69692"/>
            <a:ext cx="2133600" cy="365125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3433" y="140677"/>
            <a:ext cx="8109020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sz="2200" b="1" dirty="0" smtClean="0"/>
              <a:t>В </a:t>
            </a:r>
            <a:r>
              <a:rPr lang="ru-RU" sz="2200" b="1" dirty="0"/>
              <a:t>заключении хочу сказать:</a:t>
            </a:r>
          </a:p>
          <a:p>
            <a:pPr indent="361950" algn="just">
              <a:lnSpc>
                <a:spcPct val="150000"/>
              </a:lnSpc>
            </a:pP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успешное выполнение задач Управления по обеспечению надзора за ядерной и радиационной безопасностью объектов использования атомной энергии невозможно без активного и ответственного подхода всех организаций и их работников к безусловному выполнению требований федеральных норм и правил по безопасности в области использования атомной энергии и условий действия лицензий.</a:t>
            </a:r>
            <a:endParaRPr lang="ru-RU" sz="22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6496"/>
      </p:ext>
    </p:extLst>
  </p:cSld>
  <p:clrMapOvr>
    <a:masterClrMapping/>
  </p:clrMapOvr>
  <p:transition spd="slow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7464" y="2462814"/>
            <a:ext cx="89644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БЛАГОДАРЮ ЗА ВНИМАНИЕ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5013176"/>
            <a:ext cx="53640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И.о.руководителя</a:t>
            </a:r>
            <a:endParaRPr lang="ru-RU" dirty="0" smtClean="0"/>
          </a:p>
          <a:p>
            <a:pPr algn="ctr"/>
            <a:r>
              <a:rPr lang="ru-RU" dirty="0" err="1" smtClean="0"/>
              <a:t>Луковников</a:t>
            </a:r>
            <a:r>
              <a:rPr lang="ru-RU" dirty="0" smtClean="0"/>
              <a:t> Сергей Владимирович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>г</a:t>
            </a:r>
            <a:r>
              <a:rPr lang="ru-RU" dirty="0"/>
              <a:t>. Санкт-Петербург, ул. </a:t>
            </a:r>
            <a:r>
              <a:rPr lang="ru-RU" dirty="0" smtClean="0"/>
              <a:t>Рентгена, д.1</a:t>
            </a:r>
          </a:p>
          <a:p>
            <a:pPr algn="ctr"/>
            <a:r>
              <a:rPr lang="ru-RU" dirty="0" smtClean="0"/>
              <a:t>тел</a:t>
            </a:r>
            <a:r>
              <a:rPr lang="ru-RU" dirty="0"/>
              <a:t>. (</a:t>
            </a:r>
            <a:r>
              <a:rPr lang="ru-RU" dirty="0" smtClean="0"/>
              <a:t>812)346-19-16; </a:t>
            </a:r>
            <a:r>
              <a:rPr lang="ru-RU" dirty="0"/>
              <a:t>эл.почта: </a:t>
            </a:r>
            <a:r>
              <a:rPr lang="ru-RU" dirty="0">
                <a:hlinkClick r:id="rId4"/>
              </a:rPr>
              <a:t>se-nrs@gosnadzor.ru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26</a:t>
            </a:fld>
            <a:endParaRPr lang="ru-RU" dirty="0"/>
          </a:p>
        </p:txBody>
      </p:sp>
      <p:pic>
        <p:nvPicPr>
          <p:cNvPr id="6" name="Picture 2" descr="C:\Users\oplspa\Desktop\ujz3exjx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091" y="4229098"/>
            <a:ext cx="3117141" cy="2090211"/>
          </a:xfrm>
          <a:prstGeom prst="rect">
            <a:avLst/>
          </a:prstGeom>
          <a:solidFill>
            <a:schemeClr val="accent1"/>
          </a:solidFill>
          <a:effectLst>
            <a:glow>
              <a:schemeClr val="accent1">
                <a:alpha val="40000"/>
              </a:schemeClr>
            </a:glo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844" y="3189533"/>
            <a:ext cx="2171408" cy="182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1271" y="103909"/>
            <a:ext cx="8052956" cy="65864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cs typeface="Arial" panose="020B0604020202020204" pitchFamily="34" charset="0"/>
              </a:rPr>
              <a:t>     Основные </a:t>
            </a:r>
            <a:r>
              <a:rPr lang="ru-RU" sz="2000" b="1" dirty="0">
                <a:cs typeface="Arial" panose="020B0604020202020204" pitchFamily="34" charset="0"/>
              </a:rPr>
              <a:t>направления работы нашего Управления в </a:t>
            </a:r>
            <a:r>
              <a:rPr lang="ru-RU" sz="2000" b="1" dirty="0" smtClean="0">
                <a:cs typeface="Arial" panose="020B0604020202020204" pitchFamily="34" charset="0"/>
              </a:rPr>
              <a:t>2022 </a:t>
            </a:r>
            <a:r>
              <a:rPr lang="ru-RU" sz="2000" b="1" dirty="0">
                <a:cs typeface="Arial" panose="020B0604020202020204" pitchFamily="34" charset="0"/>
              </a:rPr>
              <a:t>году определялись планами </a:t>
            </a:r>
            <a:r>
              <a:rPr lang="ru-RU" sz="2000" b="1" dirty="0" err="1" smtClean="0">
                <a:cs typeface="Arial" panose="020B0604020202020204" pitchFamily="34" charset="0"/>
              </a:rPr>
              <a:t>Ростехнадзора</a:t>
            </a:r>
            <a:r>
              <a:rPr lang="ru-RU" sz="2000" b="1" dirty="0" smtClean="0">
                <a:cs typeface="Arial" panose="020B0604020202020204" pitchFamily="34" charset="0"/>
              </a:rPr>
              <a:t> и  </a:t>
            </a:r>
            <a:r>
              <a:rPr lang="ru-RU" sz="2000" b="1" dirty="0">
                <a:cs typeface="Arial" panose="020B0604020202020204" pitchFamily="34" charset="0"/>
              </a:rPr>
              <a:t>Ежегодным планом проведения плановых проверок </a:t>
            </a:r>
            <a:r>
              <a:rPr lang="ru-RU" sz="2000" b="1" dirty="0" smtClean="0">
                <a:cs typeface="Arial" panose="020B0604020202020204" pitchFamily="34" charset="0"/>
              </a:rPr>
              <a:t>юридических лиц на 2022 год.  </a:t>
            </a:r>
          </a:p>
          <a:p>
            <a:pPr algn="just"/>
            <a:r>
              <a:rPr lang="ru-RU" sz="2000" b="1" dirty="0">
                <a:cs typeface="Arial" panose="020B0604020202020204" pitchFamily="34" charset="0"/>
              </a:rPr>
              <a:t> </a:t>
            </a:r>
            <a:r>
              <a:rPr lang="ru-RU" sz="2000" b="1" dirty="0" smtClean="0">
                <a:cs typeface="Arial" panose="020B0604020202020204" pitchFamily="34" charset="0"/>
              </a:rPr>
              <a:t>    </a:t>
            </a:r>
          </a:p>
          <a:p>
            <a:pPr algn="just"/>
            <a:r>
              <a:rPr lang="ru-RU" sz="2000" b="1" dirty="0" smtClean="0">
                <a:cs typeface="Arial" panose="020B0604020202020204" pitchFamily="34" charset="0"/>
              </a:rPr>
              <a:t>	Мероприятия</a:t>
            </a:r>
            <a:r>
              <a:rPr lang="ru-RU" sz="2000" b="1" dirty="0">
                <a:cs typeface="Arial" panose="020B0604020202020204" pitchFamily="34" charset="0"/>
              </a:rPr>
              <a:t>, намеченные планами работ, </a:t>
            </a:r>
            <a:r>
              <a:rPr lang="ru-RU" sz="2000" b="1" dirty="0" smtClean="0">
                <a:cs typeface="Arial" panose="020B0604020202020204" pitchFamily="34" charset="0"/>
              </a:rPr>
              <a:t>выполнены. </a:t>
            </a:r>
          </a:p>
          <a:p>
            <a:pPr algn="just"/>
            <a:r>
              <a:rPr lang="ru-RU" sz="2000" b="1" dirty="0">
                <a:cs typeface="Arial" panose="020B0604020202020204" pitchFamily="34" charset="0"/>
              </a:rPr>
              <a:t>	</a:t>
            </a:r>
            <a:endParaRPr lang="ru-RU" sz="2000" b="1" dirty="0" smtClean="0"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cs typeface="Arial" panose="020B0604020202020204" pitchFamily="34" charset="0"/>
              </a:rPr>
              <a:t>	</a:t>
            </a:r>
            <a:r>
              <a:rPr lang="ru-RU" sz="2000" b="1" dirty="0" smtClean="0">
                <a:cs typeface="Arial" panose="020B0604020202020204" pitchFamily="34" charset="0"/>
              </a:rPr>
              <a:t>Из 113 запланированных на 2022 год проверок, проведено 107 плановых проверок. Исключены из плана в установленном порядке 4 плановые проверки  юридических лиц, их них:</a:t>
            </a:r>
          </a:p>
          <a:p>
            <a:pPr algn="just"/>
            <a:r>
              <a:rPr lang="ru-RU" sz="2000" b="1" dirty="0">
                <a:cs typeface="Arial" panose="020B0604020202020204" pitchFamily="34" charset="0"/>
              </a:rPr>
              <a:t>	</a:t>
            </a:r>
            <a:r>
              <a:rPr lang="ru-RU" sz="2000" b="1" dirty="0" smtClean="0">
                <a:cs typeface="Arial" panose="020B0604020202020204" pitchFamily="34" charset="0"/>
              </a:rPr>
              <a:t>- 2 </a:t>
            </a:r>
            <a:r>
              <a:rPr lang="ru-RU" sz="2000" b="1" dirty="0">
                <a:cs typeface="Arial" panose="020B0604020202020204" pitchFamily="34" charset="0"/>
              </a:rPr>
              <a:t>-  в связи с прекращением деятельности  организации в области использования атомной энергии </a:t>
            </a:r>
            <a:endParaRPr lang="ru-RU" sz="2000" b="1" dirty="0" smtClean="0"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cs typeface="Arial" panose="020B0604020202020204" pitchFamily="34" charset="0"/>
              </a:rPr>
              <a:t>	</a:t>
            </a:r>
            <a:r>
              <a:rPr lang="ru-RU" sz="2000" b="1" dirty="0" smtClean="0">
                <a:cs typeface="Arial" panose="020B0604020202020204" pitchFamily="34" charset="0"/>
              </a:rPr>
              <a:t>- 1 – в связи с ликвидацией юридического лица</a:t>
            </a:r>
          </a:p>
          <a:p>
            <a:pPr algn="just"/>
            <a:r>
              <a:rPr lang="ru-RU" sz="2000" b="1" dirty="0">
                <a:cs typeface="Arial" panose="020B0604020202020204" pitchFamily="34" charset="0"/>
              </a:rPr>
              <a:t>	</a:t>
            </a:r>
            <a:r>
              <a:rPr lang="ru-RU" sz="2000" b="1" dirty="0" smtClean="0">
                <a:cs typeface="Arial" panose="020B0604020202020204" pitchFamily="34" charset="0"/>
              </a:rPr>
              <a:t>- 1 – </a:t>
            </a:r>
            <a:r>
              <a:rPr lang="ru-RU" sz="2000" b="1" dirty="0">
                <a:cs typeface="Arial" panose="020B0604020202020204" pitchFamily="34" charset="0"/>
              </a:rPr>
              <a:t>в связи с наступлением обстоятельств непреодолимой силы </a:t>
            </a:r>
            <a:r>
              <a:rPr lang="ru-RU" sz="2000" b="1" dirty="0" smtClean="0">
                <a:cs typeface="Arial" panose="020B0604020202020204" pitchFamily="34" charset="0"/>
              </a:rPr>
              <a:t>( </a:t>
            </a:r>
            <a:r>
              <a:rPr lang="ru-RU" sz="2000" b="1" dirty="0">
                <a:cs typeface="Arial" panose="020B0604020202020204" pitchFamily="34" charset="0"/>
              </a:rPr>
              <a:t>в  целях нераспространения </a:t>
            </a:r>
            <a:r>
              <a:rPr lang="ru-RU" sz="2000" b="1" dirty="0" err="1">
                <a:cs typeface="Arial" panose="020B0604020202020204" pitchFamily="34" charset="0"/>
              </a:rPr>
              <a:t>коронавирусной</a:t>
            </a:r>
            <a:r>
              <a:rPr lang="ru-RU" sz="2000" b="1" dirty="0">
                <a:cs typeface="Arial" panose="020B0604020202020204" pitchFamily="34" charset="0"/>
              </a:rPr>
              <a:t> инфекции (COVID-19) на территории Российской Федерации и  защиты здоровья населения </a:t>
            </a:r>
            <a:r>
              <a:rPr lang="ru-RU" sz="2000" b="1" dirty="0" smtClean="0">
                <a:cs typeface="Arial" panose="020B0604020202020204" pitchFamily="34" charset="0"/>
              </a:rPr>
              <a:t>).  </a:t>
            </a:r>
          </a:p>
          <a:p>
            <a:pPr algn="just"/>
            <a:r>
              <a:rPr lang="ru-RU" sz="2000" b="1" dirty="0" smtClean="0">
                <a:cs typeface="Arial" panose="020B0604020202020204" pitchFamily="34" charset="0"/>
              </a:rPr>
              <a:t>	И </a:t>
            </a:r>
            <a:r>
              <a:rPr lang="ru-RU" sz="2000" b="1" dirty="0">
                <a:cs typeface="Arial" panose="020B0604020202020204" pitchFamily="34" charset="0"/>
              </a:rPr>
              <a:t>2 проверки не были проведены  по причине отсутствия юридического лица по адресу местонахождения, о чем были составлены акты о невозможности проведения проверки.</a:t>
            </a:r>
            <a:endParaRPr lang="ru-RU" sz="2000" b="1" dirty="0" smtClean="0"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100" b="1" dirty="0" smtClean="0">
                <a:cs typeface="Arial" panose="020B0604020202020204" pitchFamily="34" charset="0"/>
              </a:rPr>
              <a:t>	</a:t>
            </a:r>
            <a:r>
              <a:rPr lang="ru-RU" sz="2200" b="1" dirty="0" smtClean="0">
                <a:cs typeface="Arial" panose="020B0604020202020204" pitchFamily="34" charset="0"/>
              </a:rPr>
              <a:t>  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328148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8213" y="0"/>
            <a:ext cx="8235158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На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диаграмме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представлены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виды проведенных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году проверок.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Как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видно из диаграммы, всего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была проведена 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2146 проверок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Основная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часть проверок – это мероприятия, проведенные на особо опасных ядерных и радиационных объектах, в рамках режима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постоянного государственного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надзора (перечень этих объектов утвержден Распоряжением Правительства Российской Федерации от 23 апреля 2012 года № 610-р)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1869 проверок. 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Далее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это: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Внеплановые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проверки при выполнении процедур лицензирования деятельности в области атомной энергии по заявлениям соискателей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лицензий и  регистрации предприятий 4-5 категории опасности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137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Внеплановые инспекции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проверке выполнения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ранее выданных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предписаний – всего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Внеплановые проверки, проведенные по распоряжению ЦА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Ростехнадзора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Плановые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проверки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107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Проверки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сооружении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ОИАЭ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(по стройнадзору)  -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584724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2389016" y="487103"/>
            <a:ext cx="4912649" cy="482600"/>
            <a:chOff x="742" y="2304"/>
            <a:chExt cx="1529" cy="448"/>
          </a:xfrm>
        </p:grpSpPr>
        <p:sp>
          <p:nvSpPr>
            <p:cNvPr id="10" name="Freeform 4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gray">
            <a:xfrm>
              <a:off x="742" y="2304"/>
              <a:ext cx="1529" cy="393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Проверки, проведенные в 2022 году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640830221"/>
              </p:ext>
            </p:extLst>
          </p:nvPr>
        </p:nvGraphicFramePr>
        <p:xfrm>
          <a:off x="679706" y="1666945"/>
          <a:ext cx="8375638" cy="339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09292" y="1666945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3217722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36168" y="3587053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391321" y="2103896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355219" y="2288562"/>
            <a:ext cx="321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642458" y="5430155"/>
            <a:ext cx="6405764" cy="115416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effectLst>
            <a:outerShdw blurRad="876300" dist="23000" dir="5400000" rotWithShape="0">
              <a:schemeClr val="accent2">
                <a:lumMod val="40000"/>
                <a:lumOff val="60000"/>
                <a:alpha val="11000"/>
              </a:scheme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indent="3429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При проведении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проверок выявлено</a:t>
            </a:r>
            <a:endParaRPr lang="ru-RU" sz="2000" dirty="0">
              <a:latin typeface="Calibri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b="1" dirty="0" smtClean="0"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518 нарушений требований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норм </a:t>
            </a: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и правил </a:t>
            </a:r>
            <a:endParaRPr lang="ru-RU" sz="2000" dirty="0" smtClean="0">
              <a:solidFill>
                <a:schemeClr val="bg1"/>
              </a:solidFill>
              <a:latin typeface="Calibri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в ОИАЭ и условий </a:t>
            </a: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действия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лицензий. </a:t>
            </a:r>
            <a:endParaRPr lang="ru-RU" sz="2000" dirty="0">
              <a:solidFill>
                <a:schemeClr val="bg1"/>
              </a:solidFill>
              <a:latin typeface="Calibri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5639866" y="1111827"/>
            <a:ext cx="3125038" cy="301337"/>
          </a:xfrm>
        </p:spPr>
        <p:txBody>
          <a:bodyPr/>
          <a:lstStyle/>
          <a:p>
            <a:pPr algn="l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Диаграмма № 1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398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6972" y="633246"/>
            <a:ext cx="7752944" cy="3477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	В </a:t>
            </a:r>
            <a:r>
              <a:rPr lang="ru-RU" sz="2200" b="1" dirty="0"/>
              <a:t>результате проведенных в </a:t>
            </a:r>
            <a:r>
              <a:rPr lang="ru-RU" sz="2200" b="1" dirty="0" smtClean="0"/>
              <a:t>2022 году </a:t>
            </a:r>
            <a:r>
              <a:rPr lang="ru-RU" sz="2200" b="1" dirty="0"/>
              <a:t>проверок выявлено и предписано к устранению </a:t>
            </a:r>
            <a:r>
              <a:rPr lang="ru-RU" sz="2200" b="1" dirty="0" smtClean="0"/>
              <a:t>518 нарушений </a:t>
            </a:r>
            <a:r>
              <a:rPr lang="ru-RU" sz="2200" b="1" dirty="0"/>
              <a:t>требований норм и правил и условий действия лицензий.</a:t>
            </a:r>
          </a:p>
          <a:p>
            <a:pPr algn="just"/>
            <a:r>
              <a:rPr lang="ru-RU" sz="2200" b="1" dirty="0" smtClean="0"/>
              <a:t>	Наибольшее число нарушений выявлено при проведении проверок объектов капитального строительства  - 302.</a:t>
            </a:r>
            <a:endParaRPr lang="ru-RU" sz="2200" dirty="0" smtClean="0"/>
          </a:p>
          <a:p>
            <a:pPr algn="just"/>
            <a:r>
              <a:rPr lang="ru-RU" sz="2200" dirty="0" smtClean="0"/>
              <a:t>	</a:t>
            </a:r>
            <a:r>
              <a:rPr lang="ru-RU" sz="2200" b="1" dirty="0" smtClean="0"/>
              <a:t>На следующей диаграмме 2 </a:t>
            </a:r>
            <a:r>
              <a:rPr lang="ru-RU" sz="2200" b="1" dirty="0"/>
              <a:t>представлено распределение выявленных нарушений применительно к объектам и отдельным видам </a:t>
            </a:r>
            <a:r>
              <a:rPr lang="ru-RU" sz="2200" b="1" dirty="0" smtClean="0"/>
              <a:t>деятельности.</a:t>
            </a:r>
            <a:endParaRPr lang="ru-RU" sz="2200" b="1" dirty="0"/>
          </a:p>
          <a:p>
            <a:pPr algn="just"/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4281501662"/>
      </p:ext>
    </p:extLst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71622" y="906294"/>
            <a:ext cx="6840760" cy="864666"/>
            <a:chOff x="780" y="2247"/>
            <a:chExt cx="1710" cy="379"/>
          </a:xfrm>
        </p:grpSpPr>
        <p:sp>
          <p:nvSpPr>
            <p:cNvPr id="5" name="Freeform 4"/>
            <p:cNvSpPr>
              <a:spLocks/>
            </p:cNvSpPr>
            <p:nvPr/>
          </p:nvSpPr>
          <p:spPr bwMode="gray">
            <a:xfrm>
              <a:off x="996" y="2467"/>
              <a:ext cx="1270" cy="159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gray">
            <a:xfrm>
              <a:off x="780" y="2247"/>
              <a:ext cx="1710" cy="284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b="1" dirty="0" smtClean="0">
                  <a:solidFill>
                    <a:schemeClr val="tx2">
                      <a:lumMod val="50000"/>
                    </a:schemeClr>
                  </a:solidFill>
                </a:rPr>
                <a:t>РЕЗУЛЬТАТЫ АНАЛИЗА НАРУШЕНИЙ ПРИМЕНИТЕЛЬНО К ОБЪЕКТАМ </a:t>
              </a:r>
            </a:p>
            <a:p>
              <a:pPr algn="ctr">
                <a:defRPr/>
              </a:pPr>
              <a:r>
                <a:rPr lang="ru-RU" b="1" dirty="0" smtClean="0">
                  <a:solidFill>
                    <a:schemeClr val="tx2">
                      <a:lumMod val="50000"/>
                    </a:schemeClr>
                  </a:solidFill>
                </a:rPr>
                <a:t>И ОТДЕЛЬНЫМ ВИДАМ НАДЗОРА 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Скругленный прямоугольник 5"/>
          <p:cNvSpPr/>
          <p:nvPr/>
        </p:nvSpPr>
        <p:spPr>
          <a:xfrm>
            <a:off x="794713" y="4458678"/>
            <a:ext cx="7321494" cy="443595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219099" tIns="0" rIns="219099" bIns="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/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2240947294"/>
              </p:ext>
            </p:extLst>
          </p:nvPr>
        </p:nvGraphicFramePr>
        <p:xfrm>
          <a:off x="600231" y="1974273"/>
          <a:ext cx="8292250" cy="3586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46349"/>
            <a:ext cx="7272808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5262" y="5938896"/>
            <a:ext cx="1364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Диаграмма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65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2055" y="363682"/>
            <a:ext cx="785552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На следующей диаграмме </a:t>
            </a:r>
            <a:r>
              <a:rPr lang="ru-RU" sz="2200" b="1" dirty="0" smtClean="0"/>
              <a:t>3 представлен сравнительный анализ надзорной деятельности Управления за 2020 -2022 годы .</a:t>
            </a:r>
          </a:p>
          <a:p>
            <a:endParaRPr lang="ru-RU" sz="2200" b="1" dirty="0"/>
          </a:p>
          <a:p>
            <a:pPr algn="just"/>
            <a:r>
              <a:rPr lang="ru-RU" sz="2200" b="1" dirty="0" smtClean="0">
                <a:ea typeface="Calibri"/>
                <a:cs typeface="Times New Roman"/>
              </a:rPr>
              <a:t>Как видно из представленной диаграммы показатели количества проверок и выявленных нарушений в 2020 году значительно ниже, чем аналогичные показатели 2021 и 2022 годов.    Уменьшение </a:t>
            </a:r>
            <a:r>
              <a:rPr lang="ru-RU" sz="2200" b="1" dirty="0">
                <a:ea typeface="Calibri"/>
                <a:cs typeface="Times New Roman"/>
              </a:rPr>
              <a:t>количества проверок, проведенных в 2020 году, и, как следствие, уменьшение количества выявленных </a:t>
            </a:r>
            <a:r>
              <a:rPr lang="ru-RU" sz="2200" b="1" dirty="0" smtClean="0">
                <a:ea typeface="Calibri"/>
                <a:cs typeface="Times New Roman"/>
              </a:rPr>
              <a:t>нарушений, </a:t>
            </a:r>
            <a:r>
              <a:rPr lang="ru-RU" sz="2200" b="1" dirty="0">
                <a:ea typeface="Calibri"/>
                <a:cs typeface="Times New Roman"/>
              </a:rPr>
              <a:t>вызвано мерами, предпринятыми Президентом Российской Федерации и Правительством Российской Федерации в целях нераспространения новой </a:t>
            </a:r>
            <a:r>
              <a:rPr lang="ru-RU" sz="2200" b="1" dirty="0" err="1">
                <a:ea typeface="Calibri"/>
                <a:cs typeface="Times New Roman"/>
              </a:rPr>
              <a:t>коронавирусной</a:t>
            </a:r>
            <a:r>
              <a:rPr lang="ru-RU" sz="2200" b="1" dirty="0">
                <a:ea typeface="Calibri"/>
                <a:cs typeface="Times New Roman"/>
              </a:rPr>
              <a:t> инфекции (</a:t>
            </a:r>
            <a:r>
              <a:rPr lang="en-US" sz="2200" b="1" dirty="0">
                <a:ea typeface="Calibri"/>
                <a:cs typeface="Times New Roman"/>
              </a:rPr>
              <a:t>COVID-19)  </a:t>
            </a:r>
            <a:r>
              <a:rPr lang="ru-RU" sz="2200" b="1" dirty="0">
                <a:ea typeface="Calibri"/>
                <a:cs typeface="Times New Roman"/>
              </a:rPr>
              <a:t>на территории Российской Федерации и защиты здоровья  населения </a:t>
            </a:r>
            <a:r>
              <a:rPr lang="ru-RU" sz="2200" b="1" dirty="0" smtClean="0">
                <a:ea typeface="Calibri"/>
                <a:cs typeface="Times New Roman"/>
              </a:rPr>
              <a:t>(отмена </a:t>
            </a:r>
            <a:r>
              <a:rPr lang="ru-RU" sz="2200" b="1" dirty="0">
                <a:ea typeface="Calibri"/>
                <a:cs typeface="Times New Roman"/>
              </a:rPr>
              <a:t>проведения </a:t>
            </a:r>
            <a:r>
              <a:rPr lang="ru-RU" sz="2200" b="1" dirty="0" smtClean="0">
                <a:ea typeface="Calibri"/>
                <a:cs typeface="Times New Roman"/>
              </a:rPr>
              <a:t>части проверок </a:t>
            </a:r>
            <a:r>
              <a:rPr lang="ru-RU" sz="2200" b="1" dirty="0">
                <a:ea typeface="Calibri"/>
                <a:cs typeface="Times New Roman"/>
              </a:rPr>
              <a:t>юридических лиц в 2020 году).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588992563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859" y="465073"/>
            <a:ext cx="7787208" cy="6244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СРАВНИТЕЛЬНЫЕ ПОКАЗАТЕЛИ НАДЗОРНОЙ ДЕЯТЕЛЬНОСТИ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2020-2022  гг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752460"/>
              </p:ext>
            </p:extLst>
          </p:nvPr>
        </p:nvGraphicFramePr>
        <p:xfrm>
          <a:off x="997528" y="3927765"/>
          <a:ext cx="6515099" cy="1808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5217"/>
                <a:gridCol w="1163782"/>
                <a:gridCol w="1371600"/>
                <a:gridCol w="1714500"/>
              </a:tblGrid>
              <a:tr h="4154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Показатели надзорной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2021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2022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</a:tr>
              <a:tr h="253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Проведено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проверок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1752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1981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2146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53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Выявлено нарушений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861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Число проверок/выявлено нарушений при строительстве ОИАЭ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10/118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12/449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8/302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6948264" y="6309320"/>
            <a:ext cx="1946176" cy="548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49681449"/>
              </p:ext>
            </p:extLst>
          </p:nvPr>
        </p:nvGraphicFramePr>
        <p:xfrm>
          <a:off x="904008" y="1132609"/>
          <a:ext cx="7772447" cy="267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187624" y="123441"/>
            <a:ext cx="7488832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60313"/>
              </p:ext>
            </p:extLst>
          </p:nvPr>
        </p:nvGraphicFramePr>
        <p:xfrm>
          <a:off x="800100" y="5804807"/>
          <a:ext cx="7731580" cy="939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31580"/>
              </a:tblGrid>
              <a:tr h="939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Уменьшение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количества проверок, проведенных в 2020 году, и, как следствие, уменьшение количества выявленных нарушений вызвано мерами, предпринятыми Президентом Российской Федерации и Правительством Российской Федерации в целях нераспространения новой </a:t>
                      </a:r>
                      <a:r>
                        <a:rPr lang="ru-RU" sz="1100" baseline="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коронавирусной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инфекции (</a:t>
                      </a:r>
                      <a:r>
                        <a:rPr lang="en-US" sz="11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COVID-19)  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на территории Российской Федерации и защиты здоровья  населения ( отмена проведения проверок юридических лиц в 2020 году).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342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1306</Words>
  <Application>Microsoft Office PowerPoint</Application>
  <PresentationFormat>Экран (4:3)</PresentationFormat>
  <Paragraphs>265</Paragraphs>
  <Slides>26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Training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СРАВНИТЕЛЬНЫЕ ПОКАЗАТЕЛИ НАДЗОРНОЙ ДЕЯТЕЛЬНОСТИ  за 2020-2022  гг.</vt:lpstr>
      <vt:lpstr>Презентация PowerPoint</vt:lpstr>
      <vt:lpstr>Презентация PowerPoint</vt:lpstr>
      <vt:lpstr>Презентация PowerPoint</vt:lpstr>
      <vt:lpstr>СРАВНИТЕЛЬНЫЕ ПОКАЗАТЕЛИ АДМИНИСТРАТИВНЫХ МЕР  за 2020-2022 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2017-04-23T12:17:48Z</dcterms:created>
  <dcterms:modified xsi:type="dcterms:W3CDTF">2023-04-21T08:06:14Z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